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sldIdLst>
    <p:sldId id="278" r:id="rId2"/>
    <p:sldId id="331" r:id="rId3"/>
    <p:sldId id="275" r:id="rId4"/>
    <p:sldId id="333" r:id="rId5"/>
    <p:sldId id="280" r:id="rId6"/>
    <p:sldId id="334" r:id="rId7"/>
    <p:sldId id="282" r:id="rId8"/>
    <p:sldId id="335" r:id="rId9"/>
    <p:sldId id="283" r:id="rId10"/>
    <p:sldId id="336" r:id="rId11"/>
    <p:sldId id="285" r:id="rId12"/>
    <p:sldId id="337" r:id="rId13"/>
    <p:sldId id="286" r:id="rId14"/>
    <p:sldId id="338" r:id="rId15"/>
    <p:sldId id="288" r:id="rId16"/>
    <p:sldId id="339" r:id="rId17"/>
    <p:sldId id="290" r:id="rId18"/>
    <p:sldId id="340" r:id="rId19"/>
    <p:sldId id="315" r:id="rId20"/>
    <p:sldId id="292" r:id="rId21"/>
    <p:sldId id="341" r:id="rId22"/>
    <p:sldId id="291" r:id="rId23"/>
    <p:sldId id="342" r:id="rId24"/>
    <p:sldId id="294" r:id="rId25"/>
    <p:sldId id="343" r:id="rId26"/>
    <p:sldId id="293" r:id="rId27"/>
    <p:sldId id="295" r:id="rId28"/>
    <p:sldId id="344" r:id="rId29"/>
    <p:sldId id="296" r:id="rId30"/>
    <p:sldId id="345" r:id="rId31"/>
    <p:sldId id="297" r:id="rId32"/>
    <p:sldId id="346" r:id="rId33"/>
    <p:sldId id="316" r:id="rId34"/>
    <p:sldId id="347" r:id="rId35"/>
    <p:sldId id="317" r:id="rId36"/>
    <p:sldId id="299" r:id="rId37"/>
    <p:sldId id="300" r:id="rId38"/>
    <p:sldId id="348" r:id="rId39"/>
    <p:sldId id="318" r:id="rId40"/>
    <p:sldId id="349" r:id="rId41"/>
    <p:sldId id="301" r:id="rId42"/>
    <p:sldId id="350" r:id="rId43"/>
    <p:sldId id="319" r:id="rId44"/>
    <p:sldId id="351" r:id="rId45"/>
    <p:sldId id="320" r:id="rId46"/>
    <p:sldId id="352" r:id="rId47"/>
    <p:sldId id="353" r:id="rId48"/>
    <p:sldId id="321" r:id="rId49"/>
    <p:sldId id="322" r:id="rId50"/>
    <p:sldId id="323" r:id="rId51"/>
    <p:sldId id="354" r:id="rId52"/>
    <p:sldId id="324" r:id="rId53"/>
    <p:sldId id="303" r:id="rId54"/>
    <p:sldId id="355" r:id="rId55"/>
    <p:sldId id="305" r:id="rId56"/>
    <p:sldId id="356" r:id="rId57"/>
    <p:sldId id="325" r:id="rId58"/>
    <p:sldId id="306" r:id="rId59"/>
    <p:sldId id="357" r:id="rId60"/>
    <p:sldId id="327" r:id="rId61"/>
    <p:sldId id="358" r:id="rId62"/>
    <p:sldId id="307" r:id="rId63"/>
    <p:sldId id="359" r:id="rId64"/>
    <p:sldId id="366" r:id="rId65"/>
    <p:sldId id="328" r:id="rId66"/>
    <p:sldId id="365" r:id="rId67"/>
    <p:sldId id="310" r:id="rId68"/>
    <p:sldId id="360" r:id="rId69"/>
    <p:sldId id="311" r:id="rId70"/>
    <p:sldId id="361" r:id="rId71"/>
    <p:sldId id="312" r:id="rId72"/>
    <p:sldId id="362" r:id="rId73"/>
    <p:sldId id="313" r:id="rId74"/>
    <p:sldId id="329" r:id="rId75"/>
    <p:sldId id="367" r:id="rId76"/>
    <p:sldId id="363" r:id="rId77"/>
    <p:sldId id="364" r:id="rId78"/>
    <p:sldId id="274"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92" autoAdjust="0"/>
  </p:normalViewPr>
  <p:slideViewPr>
    <p:cSldViewPr snapToGrid="0">
      <p:cViewPr>
        <p:scale>
          <a:sx n="75" d="100"/>
          <a:sy n="75" d="100"/>
        </p:scale>
        <p:origin x="2496" y="11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5040"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D4A49E-A63C-4AC3-8ED1-99FF9845DCE3}" type="slidenum">
              <a:rPr lang="en-US" smtClean="0"/>
              <a:t>3</a:t>
            </a:fld>
            <a:endParaRPr lang="en-US"/>
          </a:p>
        </p:txBody>
      </p:sp>
    </p:spTree>
    <p:extLst>
      <p:ext uri="{BB962C8B-B14F-4D97-AF65-F5344CB8AC3E}">
        <p14:creationId xmlns:p14="http://schemas.microsoft.com/office/powerpoint/2010/main" val="24592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D4A49E-A63C-4AC3-8ED1-99FF9845DCE3}" type="slidenum">
              <a:rPr lang="en-US" smtClean="0"/>
              <a:t>4</a:t>
            </a:fld>
            <a:endParaRPr lang="en-US"/>
          </a:p>
        </p:txBody>
      </p:sp>
    </p:spTree>
    <p:extLst>
      <p:ext uri="{BB962C8B-B14F-4D97-AF65-F5344CB8AC3E}">
        <p14:creationId xmlns:p14="http://schemas.microsoft.com/office/powerpoint/2010/main" val="145864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10/12/2025</a:t>
            </a:fld>
            <a:endParaRPr lang="en-US" dirty="0"/>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42264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br>
              <a:rPr lang="en-US" sz="2800" b="1" dirty="0">
                <a:latin typeface="+mn-lt"/>
                <a:ea typeface="+mn-ea"/>
              </a:rPr>
            </a:br>
            <a:br>
              <a:rPr lang="en-US" sz="2800" b="1" dirty="0">
                <a:latin typeface="+mn-lt"/>
                <a:ea typeface="+mn-ea"/>
              </a:rPr>
            </a:br>
            <a:r>
              <a:rPr lang="en-US" sz="2800" b="1" dirty="0">
                <a:latin typeface="+mn-lt"/>
                <a:ea typeface="+mn-ea"/>
              </a:rPr>
              <a:t>Economics of Distribution Systems</a:t>
            </a:r>
            <a:br>
              <a:rPr lang="en-US" sz="2800" dirty="0">
                <a:latin typeface="+mn-lt"/>
                <a:ea typeface="+mn-ea"/>
              </a:rPr>
            </a:br>
            <a:endParaRPr lang="en-US" sz="2800" dirty="0">
              <a:latin typeface="+mn-lt"/>
              <a:ea typeface="+mn-ea"/>
            </a:endParaRPr>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latin typeface="+mn-lt"/>
                <a:ea typeface="+mn-ea"/>
              </a:rPr>
              <a:t>ECpE</a:t>
            </a:r>
            <a:r>
              <a:rPr lang="en-US" dirty="0">
                <a:latin typeface="+mn-lt"/>
                <a:ea typeface="+mn-ea"/>
              </a:rPr>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10</a:t>
            </a:fld>
            <a:endParaRPr lang="en-US">
              <a:latin typeface="+mn-lt"/>
            </a:endParaRPr>
          </a:p>
        </p:txBody>
      </p:sp>
      <p:sp>
        <p:nvSpPr>
          <p:cNvPr id="6" name="Title 1">
            <a:extLst>
              <a:ext uri="{FF2B5EF4-FFF2-40B4-BE49-F238E27FC236}">
                <a16:creationId xmlns:a16="http://schemas.microsoft.com/office/drawing/2014/main" id="{75F6E722-19E2-6A7D-184B-53BF95E85EA3}"/>
              </a:ext>
            </a:extLst>
          </p:cNvPr>
          <p:cNvSpPr txBox="1">
            <a:spLocks/>
          </p:cNvSpPr>
          <p:nvPr/>
        </p:nvSpPr>
        <p:spPr bwMode="auto">
          <a:xfrm>
            <a:off x="457200" y="707060"/>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2.5 Annuity</a:t>
            </a:r>
          </a:p>
        </p:txBody>
      </p:sp>
      <p:sp>
        <p:nvSpPr>
          <p:cNvPr id="8" name="Content Placeholder 2">
            <a:extLst>
              <a:ext uri="{FF2B5EF4-FFF2-40B4-BE49-F238E27FC236}">
                <a16:creationId xmlns:a16="http://schemas.microsoft.com/office/drawing/2014/main" id="{F80FD2A7-C938-8149-AE8B-0D6293839A8A}"/>
              </a:ext>
            </a:extLst>
          </p:cNvPr>
          <p:cNvSpPr txBox="1">
            <a:spLocks/>
          </p:cNvSpPr>
          <p:nvPr/>
        </p:nvSpPr>
        <p:spPr bwMode="auto">
          <a:xfrm>
            <a:off x="457200" y="1129638"/>
            <a:ext cx="8229600" cy="4432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400"/>
              </a:spcBef>
              <a:spcAft>
                <a:spcPts val="600"/>
              </a:spcAft>
            </a:pPr>
            <a:r>
              <a:rPr lang="en-US" sz="2400" kern="0" dirty="0">
                <a:solidFill>
                  <a:schemeClr val="tx1"/>
                </a:solidFill>
                <a:cs typeface="Times New Roman" panose="02020603050405020304" pitchFamily="18" charset="0"/>
              </a:rPr>
              <a:t>Annuity is a term that defines equal financial outlays that occur at fixed interval of time.</a:t>
            </a:r>
          </a:p>
          <a:p>
            <a:pPr algn="just">
              <a:spcBef>
                <a:spcPts val="400"/>
              </a:spcBef>
              <a:spcAft>
                <a:spcPts val="600"/>
              </a:spcAft>
            </a:pPr>
            <a:r>
              <a:rPr lang="en-US" sz="2400" kern="0" dirty="0">
                <a:solidFill>
                  <a:schemeClr val="tx1"/>
                </a:solidFill>
                <a:cs typeface="Times New Roman" panose="02020603050405020304" pitchFamily="18" charset="0"/>
              </a:rPr>
              <a:t>For example, if we take a loan for three years from the bank to buy a car, we will be paying the bank a fixed amount of money every month for the following three years. The amount of payment will depend on the amount of loan and the interest rate.</a:t>
            </a:r>
          </a:p>
          <a:p>
            <a:pPr algn="just">
              <a:spcBef>
                <a:spcPts val="400"/>
              </a:spcBef>
              <a:spcAft>
                <a:spcPts val="600"/>
              </a:spcAft>
            </a:pPr>
            <a:r>
              <a:rPr lang="en-US" sz="2400" kern="0" dirty="0">
                <a:solidFill>
                  <a:schemeClr val="tx1"/>
                </a:solidFill>
                <a:cs typeface="Times New Roman" panose="02020603050405020304" pitchFamily="18" charset="0"/>
              </a:rPr>
              <a:t>Similarly, in engineering applications, the same amount of expense or benefit may take place on a yearly basis, such as annual cost of maintaining equipment and annual benefits accrued due to the implementation of a new technology.</a:t>
            </a:r>
          </a:p>
        </p:txBody>
      </p:sp>
      <p:sp>
        <p:nvSpPr>
          <p:cNvPr id="9" name="Footer Placeholder 4">
            <a:extLst>
              <a:ext uri="{FF2B5EF4-FFF2-40B4-BE49-F238E27FC236}">
                <a16:creationId xmlns:a16="http://schemas.microsoft.com/office/drawing/2014/main" id="{7F4E6B81-1971-E905-BD80-9CB5E0D76FF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74050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6868"/>
                <a:ext cx="8229600" cy="464561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2400" dirty="0">
                    <a:solidFill>
                      <a:schemeClr val="tx1"/>
                    </a:solidFill>
                    <a:effectLst/>
                    <a:ea typeface="Calibri" panose="020F0502020204030204" pitchFamily="34" charset="0"/>
                    <a:cs typeface="Times New Roman" panose="02020603050405020304" pitchFamily="18" charset="0"/>
                  </a:rPr>
                  <a:t>An annuity of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chemeClr val="tx1"/>
                    </a:solidFill>
                    <a:effectLst/>
                    <a:ea typeface="Calibri" panose="020F0502020204030204" pitchFamily="34" charset="0"/>
                    <a:cs typeface="Times New Roman" panose="02020603050405020304" pitchFamily="18" charset="0"/>
                  </a:rPr>
                  <a:t> over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2400" dirty="0">
                    <a:solidFill>
                      <a:schemeClr val="tx1"/>
                    </a:solidFill>
                    <a:effectLst/>
                    <a:ea typeface="Calibri" panose="020F0502020204030204" pitchFamily="34" charset="0"/>
                    <a:cs typeface="Times New Roman" panose="02020603050405020304" pitchFamily="18" charset="0"/>
                  </a:rPr>
                  <a:t> years can be converted to the present worth by first finding the present worth of the financial outlay for each year and then summing the present worth,</a:t>
                </a:r>
              </a:p>
              <a:p>
                <a:pPr marL="0" marR="0" indent="0" algn="ctr">
                  <a:spcBef>
                    <a:spcPts val="0"/>
                  </a:spcBef>
                  <a:spcAft>
                    <a:spcPts val="1200"/>
                  </a:spcAft>
                  <a:buNone/>
                </a:pP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𝑃𝑊</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den>
                    </m:f>
                  </m:oMath>
                </a14:m>
                <a:r>
                  <a:rPr lang="en-US" sz="2400" dirty="0">
                    <a:solidFill>
                      <a:schemeClr val="tx1"/>
                    </a:solidFill>
                    <a:effectLst/>
                    <a:ea typeface="Calibri" panose="020F0502020204030204" pitchFamily="34" charset="0"/>
                    <a:cs typeface="Times New Roman" panose="02020603050405020304" pitchFamily="18" charset="0"/>
                  </a:rPr>
                  <a:t> </a:t>
                </a:r>
              </a:p>
              <a:p>
                <a:pPr algn="just">
                  <a:spcBef>
                    <a:spcPts val="0"/>
                  </a:spcBef>
                  <a:spcAft>
                    <a:spcPts val="1200"/>
                  </a:spcAft>
                </a:pPr>
                <a:r>
                  <a:rPr lang="en-US" sz="2400" dirty="0">
                    <a:solidFill>
                      <a:schemeClr val="tx1"/>
                    </a:solidFill>
                    <a:effectLst/>
                    <a:ea typeface="Calibri" panose="020F0502020204030204" pitchFamily="34" charset="0"/>
                    <a:cs typeface="Times New Roman" panose="02020603050405020304" pitchFamily="18" charset="0"/>
                  </a:rPr>
                  <a:t>We have considered that payments for each year are made at the end of the year. Now add and subtract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chemeClr val="tx1"/>
                    </a:solidFill>
                    <a:effectLst/>
                    <a:ea typeface="Calibri" panose="020F0502020204030204" pitchFamily="34" charset="0"/>
                    <a:cs typeface="Times New Roman" panose="02020603050405020304" pitchFamily="18" charset="0"/>
                  </a:rPr>
                  <a:t> from the right-hand side of this equation and let </a:t>
                </a:r>
                <a14:m>
                  <m:oMath xmlns:m="http://schemas.openxmlformats.org/officeDocument/2006/math">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400" dirty="0">
                    <a:solidFill>
                      <a:schemeClr val="tx1"/>
                    </a:solidFill>
                    <a:effectLst/>
                    <a:ea typeface="Calibri" panose="020F0502020204030204" pitchFamily="34" charset="0"/>
                    <a:cs typeface="Times New Roman" panose="02020603050405020304" pitchFamily="18" charset="0"/>
                  </a:rPr>
                  <a:t>. Then,</a:t>
                </a:r>
              </a:p>
              <a:p>
                <a:pPr marL="0" marR="0" indent="0" algn="ctr">
                  <a:spcBef>
                    <a:spcPts val="0"/>
                  </a:spcBef>
                  <a:spcAft>
                    <a:spcPts val="1200"/>
                  </a:spcAft>
                  <a:buNone/>
                </a:pP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𝑃𝑊</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chemeClr val="tx1"/>
                    </a:solidFill>
                    <a:effectLst/>
                    <a:ea typeface="Calibri" panose="020F0502020204030204" pitchFamily="34"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216868"/>
                <a:ext cx="8229600" cy="4645615"/>
              </a:xfrm>
              <a:blipFill>
                <a:blip r:embed="rId2"/>
                <a:stretch>
                  <a:fillRect l="-593" t="-1050"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11</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2.6 Present Worth of Annuity</a:t>
            </a:r>
          </a:p>
        </p:txBody>
      </p:sp>
      <p:sp>
        <p:nvSpPr>
          <p:cNvPr id="6" name="Footer Placeholder 4">
            <a:extLst>
              <a:ext uri="{FF2B5EF4-FFF2-40B4-BE49-F238E27FC236}">
                <a16:creationId xmlns:a16="http://schemas.microsoft.com/office/drawing/2014/main" id="{641F714F-4998-4AC3-C8CE-BAB8653C790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7475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6869"/>
                <a:ext cx="8229600" cy="252963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2400" dirty="0">
                    <a:solidFill>
                      <a:schemeClr val="tx1"/>
                    </a:solidFill>
                    <a:effectLst/>
                    <a:ea typeface="Calibri" panose="020F0502020204030204" pitchFamily="34" charset="0"/>
                    <a:cs typeface="Times New Roman" panose="02020603050405020304" pitchFamily="18" charset="0"/>
                  </a:rPr>
                  <a:t>The quantity within the parenthesis is a finite geometric series equal to </a:t>
                </a:r>
                <a14:m>
                  <m:oMath xmlns:m="http://schemas.openxmlformats.org/officeDocument/2006/math">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den>
                    </m:f>
                  </m:oMath>
                </a14:m>
                <a:r>
                  <a:rPr lang="en-US" sz="2400" dirty="0">
                    <a:solidFill>
                      <a:schemeClr val="tx1"/>
                    </a:solidFill>
                    <a:effectLst/>
                    <a:ea typeface="Calibri" panose="020F0502020204030204" pitchFamily="34" charset="0"/>
                    <a:cs typeface="Times New Roman" panose="02020603050405020304" pitchFamily="18" charset="0"/>
                  </a:rPr>
                  <a:t>. Upon substitution and simplification, we get</a:t>
                </a:r>
              </a:p>
              <a:p>
                <a:pPr marL="0" marR="0" indent="0" algn="ctr">
                  <a:spcBef>
                    <a:spcPts val="0"/>
                  </a:spcBef>
                  <a:spcAft>
                    <a:spcPts val="1200"/>
                  </a:spcAft>
                  <a:buNone/>
                </a:pP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𝑃𝑊</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den>
                    </m:f>
                  </m:oMath>
                </a14:m>
                <a:r>
                  <a:rPr lang="en-US" sz="2400" dirty="0">
                    <a:solidFill>
                      <a:schemeClr val="tx1"/>
                    </a:solidFill>
                    <a:effectLst/>
                    <a:ea typeface="Calibri" panose="020F0502020204030204" pitchFamily="34"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216869"/>
                <a:ext cx="8229600" cy="2529632"/>
              </a:xfrm>
              <a:blipFill>
                <a:blip r:embed="rId2"/>
                <a:stretch>
                  <a:fillRect l="-593" t="-1928"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12</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2.6 Present Worth of Annuity</a:t>
            </a:r>
          </a:p>
        </p:txBody>
      </p:sp>
      <p:sp>
        <p:nvSpPr>
          <p:cNvPr id="6" name="Footer Placeholder 4">
            <a:extLst>
              <a:ext uri="{FF2B5EF4-FFF2-40B4-BE49-F238E27FC236}">
                <a16:creationId xmlns:a16="http://schemas.microsoft.com/office/drawing/2014/main" id="{641F714F-4998-4AC3-C8CE-BAB8653C790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80840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10144"/>
                <a:ext cx="8445500" cy="474915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600"/>
                  </a:spcBef>
                  <a:spcAft>
                    <a:spcPts val="600"/>
                  </a:spcAft>
                </a:pPr>
                <a:r>
                  <a:rPr lang="en-US" sz="2300" dirty="0">
                    <a:solidFill>
                      <a:schemeClr val="tx1"/>
                    </a:solidFill>
                  </a:rPr>
                  <a:t>In some situations, certain quantities will increase at a certain rate annually.</a:t>
                </a:r>
              </a:p>
              <a:p>
                <a:pPr algn="just">
                  <a:spcBef>
                    <a:spcPts val="600"/>
                  </a:spcBef>
                  <a:spcAft>
                    <a:spcPts val="600"/>
                  </a:spcAft>
                </a:pPr>
                <a:r>
                  <a:rPr lang="en-US" sz="2300" dirty="0">
                    <a:solidFill>
                      <a:schemeClr val="tx1"/>
                    </a:solidFill>
                  </a:rPr>
                  <a:t>An example of such a quantity is losses in distribution feeders. Since losses are dependent on load, and if the load grows at a certain rate, the losses will also grow annually.</a:t>
                </a:r>
              </a:p>
              <a:p>
                <a:pPr algn="just">
                  <a:spcBef>
                    <a:spcPts val="600"/>
                  </a:spcBef>
                  <a:spcAft>
                    <a:spcPts val="600"/>
                  </a:spcAft>
                </a:pPr>
                <a:r>
                  <a:rPr lang="en-US" sz="2300" dirty="0">
                    <a:solidFill>
                      <a:schemeClr val="tx1"/>
                    </a:solidFill>
                  </a:rPr>
                  <a:t>With </a:t>
                </a:r>
                <a14:m>
                  <m:oMath xmlns:m="http://schemas.openxmlformats.org/officeDocument/2006/math">
                    <m:r>
                      <a:rPr lang="en-US" sz="2300" i="1">
                        <a:solidFill>
                          <a:schemeClr val="tx1"/>
                        </a:solidFill>
                        <a:latin typeface="Cambria Math" panose="02040503050406030204" pitchFamily="18" charset="0"/>
                      </a:rPr>
                      <m:t>𝑗</m:t>
                    </m:r>
                  </m:oMath>
                </a14:m>
                <a:r>
                  <a:rPr lang="en-US" sz="2300" dirty="0">
                    <a:solidFill>
                      <a:schemeClr val="tx1"/>
                    </a:solidFill>
                  </a:rPr>
                  <a:t> as the rate of loss growth, we get a geometric series,</a:t>
                </a:r>
              </a:p>
              <a:p>
                <a:pPr marL="0" indent="0" algn="ctr">
                  <a:spcBef>
                    <a:spcPts val="600"/>
                  </a:spcBef>
                  <a:spcAft>
                    <a:spcPts val="600"/>
                  </a:spcAft>
                  <a:buNone/>
                </a:pPr>
                <a14:m>
                  <m:oMath xmlns:m="http://schemas.openxmlformats.org/officeDocument/2006/math">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rPr>
                          <m:t>𝐴</m:t>
                        </m:r>
                      </m:e>
                      <m:sub>
                        <m:r>
                          <a:rPr lang="en-US" sz="2300" i="1">
                            <a:solidFill>
                              <a:schemeClr val="tx1"/>
                            </a:solidFill>
                            <a:latin typeface="Cambria Math" panose="02040503050406030204" pitchFamily="18" charset="0"/>
                          </a:rPr>
                          <m:t>𝑘</m:t>
                        </m:r>
                      </m:sub>
                    </m:sSub>
                    <m:r>
                      <a:rPr lang="en-US" sz="2300">
                        <a:solidFill>
                          <a:schemeClr val="tx1"/>
                        </a:solidFill>
                        <a:latin typeface="Cambria Math" panose="02040503050406030204" pitchFamily="18" charset="0"/>
                      </a:rPr>
                      <m:t>=</m:t>
                    </m:r>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rPr>
                          <m:t>𝐴</m:t>
                        </m:r>
                      </m:e>
                      <m:sub>
                        <m:r>
                          <a:rPr lang="en-US" sz="2300" i="1">
                            <a:solidFill>
                              <a:schemeClr val="tx1"/>
                            </a:solidFill>
                            <a:latin typeface="Cambria Math" panose="02040503050406030204" pitchFamily="18" charset="0"/>
                          </a:rPr>
                          <m:t>𝑘</m:t>
                        </m:r>
                        <m:r>
                          <a:rPr lang="en-US" sz="2300" i="1">
                            <a:solidFill>
                              <a:schemeClr val="tx1"/>
                            </a:solidFill>
                            <a:latin typeface="Cambria Math" panose="02040503050406030204" pitchFamily="18" charset="0"/>
                          </a:rPr>
                          <m:t>−</m:t>
                        </m:r>
                        <m:r>
                          <a:rPr lang="en-US" sz="2300">
                            <a:solidFill>
                              <a:schemeClr val="tx1"/>
                            </a:solidFill>
                            <a:latin typeface="Cambria Math" panose="02040503050406030204" pitchFamily="18" charset="0"/>
                          </a:rPr>
                          <m:t>1</m:t>
                        </m:r>
                      </m:sub>
                    </m:sSub>
                    <m:r>
                      <a:rPr lang="en-US" sz="2300">
                        <a:solidFill>
                          <a:schemeClr val="tx1"/>
                        </a:solidFill>
                        <a:latin typeface="Cambria Math" panose="02040503050406030204" pitchFamily="18" charset="0"/>
                      </a:rPr>
                      <m:t>(1+</m:t>
                    </m:r>
                    <m:r>
                      <a:rPr lang="en-US" sz="2300" i="1">
                        <a:solidFill>
                          <a:schemeClr val="tx1"/>
                        </a:solidFill>
                        <a:latin typeface="Cambria Math" panose="02040503050406030204" pitchFamily="18" charset="0"/>
                      </a:rPr>
                      <m:t>𝑗</m:t>
                    </m:r>
                    <m:r>
                      <a:rPr lang="en-US" sz="2300">
                        <a:solidFill>
                          <a:schemeClr val="tx1"/>
                        </a:solidFill>
                        <a:latin typeface="Cambria Math" panose="02040503050406030204" pitchFamily="18" charset="0"/>
                      </a:rPr>
                      <m:t>)</m:t>
                    </m:r>
                    <m:r>
                      <m:rPr>
                        <m:nor/>
                      </m:rPr>
                      <a:rPr lang="en-US" sz="2300" i="1">
                        <a:solidFill>
                          <a:schemeClr val="tx1"/>
                        </a:solidFill>
                      </a:rPr>
                      <m:t> </m:t>
                    </m:r>
                    <m:r>
                      <m:rPr>
                        <m:nor/>
                      </m:rPr>
                      <a:rPr lang="en-US" sz="2300">
                        <a:solidFill>
                          <a:schemeClr val="tx1"/>
                        </a:solidFill>
                      </a:rPr>
                      <m:t>for</m:t>
                    </m:r>
                    <m:r>
                      <m:rPr>
                        <m:nor/>
                      </m:rPr>
                      <a:rPr lang="en-US" sz="2300" i="1">
                        <a:solidFill>
                          <a:schemeClr val="tx1"/>
                        </a:solidFill>
                      </a:rPr>
                      <m:t> </m:t>
                    </m:r>
                    <m:r>
                      <a:rPr lang="en-US" sz="2300" i="1">
                        <a:solidFill>
                          <a:schemeClr val="tx1"/>
                        </a:solidFill>
                        <a:latin typeface="Cambria Math" panose="02040503050406030204" pitchFamily="18" charset="0"/>
                      </a:rPr>
                      <m:t>𝑘</m:t>
                    </m:r>
                    <m:r>
                      <a:rPr lang="en-US" sz="2300">
                        <a:solidFill>
                          <a:schemeClr val="tx1"/>
                        </a:solidFill>
                        <a:latin typeface="Cambria Math" panose="02040503050406030204" pitchFamily="18" charset="0"/>
                      </a:rPr>
                      <m:t>=2</m:t>
                    </m:r>
                    <m:r>
                      <m:rPr>
                        <m:nor/>
                      </m:rPr>
                      <a:rPr lang="en-US" sz="2300" i="1">
                        <a:solidFill>
                          <a:schemeClr val="tx1"/>
                        </a:solidFill>
                      </a:rPr>
                      <m:t> </m:t>
                    </m:r>
                    <m:r>
                      <m:rPr>
                        <m:nor/>
                      </m:rPr>
                      <a:rPr lang="en-US" sz="2300">
                        <a:solidFill>
                          <a:schemeClr val="tx1"/>
                        </a:solidFill>
                      </a:rPr>
                      <m:t>to</m:t>
                    </m:r>
                    <m:r>
                      <m:rPr>
                        <m:nor/>
                      </m:rPr>
                      <a:rPr lang="en-US" sz="2300" i="1">
                        <a:solidFill>
                          <a:schemeClr val="tx1"/>
                        </a:solidFill>
                      </a:rPr>
                      <m:t> </m:t>
                    </m:r>
                    <m:r>
                      <a:rPr lang="en-US" sz="2300" i="1">
                        <a:solidFill>
                          <a:schemeClr val="tx1"/>
                        </a:solidFill>
                        <a:latin typeface="Cambria Math" panose="02040503050406030204" pitchFamily="18" charset="0"/>
                      </a:rPr>
                      <m:t>𝑁</m:t>
                    </m:r>
                  </m:oMath>
                </a14:m>
                <a:r>
                  <a:rPr lang="en-US" sz="2300" dirty="0">
                    <a:solidFill>
                      <a:schemeClr val="tx1"/>
                    </a:solidFill>
                  </a:rPr>
                  <a:t> </a:t>
                </a:r>
              </a:p>
              <a:p>
                <a:pPr marL="0" indent="0" algn="just">
                  <a:spcBef>
                    <a:spcPts val="600"/>
                  </a:spcBef>
                  <a:spcAft>
                    <a:spcPts val="600"/>
                  </a:spcAft>
                  <a:buNone/>
                </a:pPr>
                <a:r>
                  <a:rPr lang="en-US" sz="2300" dirty="0">
                    <a:solidFill>
                      <a:schemeClr val="tx1"/>
                    </a:solidFill>
                  </a:rPr>
                  <a:t>where </a:t>
                </a:r>
                <a14:m>
                  <m:oMath xmlns:m="http://schemas.openxmlformats.org/officeDocument/2006/math">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rPr>
                          <m:t>𝐴</m:t>
                        </m:r>
                      </m:e>
                      <m:sub>
                        <m:r>
                          <a:rPr lang="en-US" sz="2300" i="1">
                            <a:solidFill>
                              <a:schemeClr val="tx1"/>
                            </a:solidFill>
                            <a:latin typeface="Cambria Math" panose="02040503050406030204" pitchFamily="18" charset="0"/>
                          </a:rPr>
                          <m:t>𝑘</m:t>
                        </m:r>
                      </m:sub>
                    </m:sSub>
                  </m:oMath>
                </a14:m>
                <a:r>
                  <a:rPr lang="en-US" sz="2300" dirty="0">
                    <a:solidFill>
                      <a:schemeClr val="tx1"/>
                    </a:solidFill>
                  </a:rPr>
                  <a:t> is the cost due to losses in year </a:t>
                </a:r>
                <a14:m>
                  <m:oMath xmlns:m="http://schemas.openxmlformats.org/officeDocument/2006/math">
                    <m:r>
                      <a:rPr lang="en-US" sz="2300" i="1">
                        <a:solidFill>
                          <a:schemeClr val="tx1"/>
                        </a:solidFill>
                        <a:latin typeface="Cambria Math" panose="02040503050406030204" pitchFamily="18" charset="0"/>
                      </a:rPr>
                      <m:t>𝑘</m:t>
                    </m:r>
                  </m:oMath>
                </a14:m>
                <a:r>
                  <a:rPr lang="en-US" sz="2300" dirty="0">
                    <a:solidFill>
                      <a:schemeClr val="tx1"/>
                    </a:solidFill>
                  </a:rPr>
                  <a:t>. The present worth of such a series over </a:t>
                </a:r>
                <a14:m>
                  <m:oMath xmlns:m="http://schemas.openxmlformats.org/officeDocument/2006/math">
                    <m:r>
                      <a:rPr lang="en-US" sz="2300" i="1">
                        <a:solidFill>
                          <a:schemeClr val="tx1"/>
                        </a:solidFill>
                        <a:latin typeface="Cambria Math" panose="02040503050406030204" pitchFamily="18" charset="0"/>
                      </a:rPr>
                      <m:t>𝑁</m:t>
                    </m:r>
                  </m:oMath>
                </a14:m>
                <a:r>
                  <a:rPr lang="en-US" sz="2300" dirty="0">
                    <a:solidFill>
                      <a:schemeClr val="tx1"/>
                    </a:solidFill>
                  </a:rPr>
                  <a:t> years with the total cost at the end of the first year equal to </a:t>
                </a:r>
                <a14:m>
                  <m:oMath xmlns:m="http://schemas.openxmlformats.org/officeDocument/2006/math">
                    <m:r>
                      <a:rPr lang="en-US" sz="2300" i="1">
                        <a:solidFill>
                          <a:schemeClr val="tx1"/>
                        </a:solidFill>
                        <a:latin typeface="Cambria Math" panose="02040503050406030204" pitchFamily="18" charset="0"/>
                      </a:rPr>
                      <m:t>𝐴</m:t>
                    </m:r>
                  </m:oMath>
                </a14:m>
                <a:r>
                  <a:rPr lang="en-US" sz="2300" dirty="0">
                    <a:solidFill>
                      <a:schemeClr val="tx1"/>
                    </a:solidFill>
                  </a:rPr>
                  <a:t> is</a:t>
                </a:r>
              </a:p>
              <a:p>
                <a:pPr marL="0" indent="0" algn="ctr">
                  <a:spcBef>
                    <a:spcPts val="600"/>
                  </a:spcBef>
                  <a:spcAft>
                    <a:spcPts val="600"/>
                  </a:spcAft>
                  <a:buNone/>
                </a:pPr>
                <a14:m>
                  <m:oMath xmlns:m="http://schemas.openxmlformats.org/officeDocument/2006/math">
                    <m:r>
                      <a:rPr lang="en-US" sz="2300" i="1">
                        <a:solidFill>
                          <a:schemeClr val="tx1"/>
                        </a:solidFill>
                        <a:latin typeface="Cambria Math" panose="02040503050406030204" pitchFamily="18" charset="0"/>
                      </a:rPr>
                      <m:t>𝑃𝑊</m:t>
                    </m:r>
                    <m:r>
                      <a:rPr lang="en-US" sz="2300">
                        <a:solidFill>
                          <a:schemeClr val="tx1"/>
                        </a:solidFill>
                        <a:latin typeface="Cambria Math" panose="02040503050406030204" pitchFamily="18" charset="0"/>
                      </a:rPr>
                      <m:t>(</m:t>
                    </m:r>
                    <m:r>
                      <a:rPr lang="en-US" sz="2300" i="1">
                        <a:solidFill>
                          <a:schemeClr val="tx1"/>
                        </a:solidFill>
                        <a:latin typeface="Cambria Math" panose="02040503050406030204" pitchFamily="18" charset="0"/>
                      </a:rPr>
                      <m:t>𝐴</m:t>
                    </m:r>
                    <m:sSub>
                      <m:sSubPr>
                        <m:ctrlPr>
                          <a:rPr lang="en-US" sz="2300" i="1">
                            <a:solidFill>
                              <a:schemeClr val="tx1"/>
                            </a:solidFill>
                            <a:latin typeface="Cambria Math" panose="02040503050406030204" pitchFamily="18" charset="0"/>
                          </a:rPr>
                        </m:ctrlPr>
                      </m:sSubPr>
                      <m:e>
                        <m:r>
                          <a:rPr lang="en-US" sz="2300">
                            <a:solidFill>
                              <a:schemeClr val="tx1"/>
                            </a:solidFill>
                            <a:latin typeface="Cambria Math" panose="02040503050406030204" pitchFamily="18" charset="0"/>
                          </a:rPr>
                          <m:t>)</m:t>
                        </m:r>
                      </m:e>
                      <m:sub>
                        <m:r>
                          <a:rPr lang="en-US" sz="2300" i="1">
                            <a:solidFill>
                              <a:schemeClr val="tx1"/>
                            </a:solidFill>
                            <a:latin typeface="Cambria Math" panose="02040503050406030204" pitchFamily="18" charset="0"/>
                          </a:rPr>
                          <m:t>𝑁</m:t>
                        </m:r>
                      </m:sub>
                    </m:sSub>
                    <m:r>
                      <a:rPr lang="en-US" sz="2300">
                        <a:solidFill>
                          <a:schemeClr val="tx1"/>
                        </a:solidFill>
                        <a:latin typeface="Cambria Math" panose="02040503050406030204" pitchFamily="18" charset="0"/>
                      </a:rPr>
                      <m:t>=</m:t>
                    </m:r>
                    <m:r>
                      <a:rPr lang="en-US" sz="2300" i="1">
                        <a:solidFill>
                          <a:schemeClr val="tx1"/>
                        </a:solidFill>
                        <a:latin typeface="Cambria Math" panose="02040503050406030204" pitchFamily="18" charset="0"/>
                      </a:rPr>
                      <m:t>𝐴</m:t>
                    </m:r>
                    <m:d>
                      <m:dPr>
                        <m:ctrlPr>
                          <a:rPr lang="en-US" sz="2300" i="1">
                            <a:solidFill>
                              <a:schemeClr val="tx1"/>
                            </a:solidFill>
                            <a:latin typeface="Cambria Math" panose="02040503050406030204" pitchFamily="18" charset="0"/>
                          </a:rPr>
                        </m:ctrlPr>
                      </m:dPr>
                      <m:e>
                        <m:r>
                          <a:rPr lang="en-US" sz="2300" i="1">
                            <a:solidFill>
                              <a:schemeClr val="tx1"/>
                            </a:solidFill>
                            <a:latin typeface="Cambria Math" panose="02040503050406030204" pitchFamily="18" charset="0"/>
                          </a:rPr>
                          <m:t>𝑎</m:t>
                        </m:r>
                        <m:r>
                          <a:rPr lang="en-US" sz="2300">
                            <a:solidFill>
                              <a:schemeClr val="tx1"/>
                            </a:solidFill>
                            <a:latin typeface="Cambria Math" panose="02040503050406030204" pitchFamily="18" charset="0"/>
                          </a:rPr>
                          <m:t>+</m:t>
                        </m:r>
                        <m:sSup>
                          <m:sSupPr>
                            <m:ctrlPr>
                              <a:rPr lang="en-US" sz="2300" i="1">
                                <a:solidFill>
                                  <a:schemeClr val="tx1"/>
                                </a:solidFill>
                                <a:latin typeface="Cambria Math" panose="02040503050406030204" pitchFamily="18" charset="0"/>
                              </a:rPr>
                            </m:ctrlPr>
                          </m:sSupPr>
                          <m:e>
                            <m:r>
                              <a:rPr lang="en-US" sz="2300" i="1">
                                <a:solidFill>
                                  <a:schemeClr val="tx1"/>
                                </a:solidFill>
                                <a:latin typeface="Cambria Math" panose="02040503050406030204" pitchFamily="18" charset="0"/>
                              </a:rPr>
                              <m:t>𝑎</m:t>
                            </m:r>
                          </m:e>
                          <m:sup>
                            <m:r>
                              <a:rPr lang="en-US" sz="2300">
                                <a:solidFill>
                                  <a:schemeClr val="tx1"/>
                                </a:solidFill>
                                <a:latin typeface="Cambria Math" panose="02040503050406030204" pitchFamily="18" charset="0"/>
                              </a:rPr>
                              <m:t>2</m:t>
                            </m:r>
                          </m:sup>
                        </m:sSup>
                        <m:r>
                          <a:rPr lang="en-US" sz="2300">
                            <a:solidFill>
                              <a:schemeClr val="tx1"/>
                            </a:solidFill>
                            <a:latin typeface="Cambria Math" panose="02040503050406030204" pitchFamily="18" charset="0"/>
                          </a:rPr>
                          <m:t>(1+</m:t>
                        </m:r>
                        <m:r>
                          <a:rPr lang="en-US" sz="2300" i="1">
                            <a:solidFill>
                              <a:schemeClr val="tx1"/>
                            </a:solidFill>
                            <a:latin typeface="Cambria Math" panose="02040503050406030204" pitchFamily="18" charset="0"/>
                          </a:rPr>
                          <m:t>𝑗</m:t>
                        </m:r>
                        <m:r>
                          <a:rPr lang="en-US" sz="2300">
                            <a:solidFill>
                              <a:schemeClr val="tx1"/>
                            </a:solidFill>
                            <a:latin typeface="Cambria Math" panose="02040503050406030204" pitchFamily="18" charset="0"/>
                          </a:rPr>
                          <m:t>)+</m:t>
                        </m:r>
                        <m:sSup>
                          <m:sSupPr>
                            <m:ctrlPr>
                              <a:rPr lang="en-US" sz="2300" i="1">
                                <a:solidFill>
                                  <a:schemeClr val="tx1"/>
                                </a:solidFill>
                                <a:latin typeface="Cambria Math" panose="02040503050406030204" pitchFamily="18" charset="0"/>
                              </a:rPr>
                            </m:ctrlPr>
                          </m:sSupPr>
                          <m:e>
                            <m:r>
                              <a:rPr lang="en-US" sz="2300" i="1">
                                <a:solidFill>
                                  <a:schemeClr val="tx1"/>
                                </a:solidFill>
                                <a:latin typeface="Cambria Math" panose="02040503050406030204" pitchFamily="18" charset="0"/>
                              </a:rPr>
                              <m:t>𝑎</m:t>
                            </m:r>
                          </m:e>
                          <m:sup>
                            <m:r>
                              <a:rPr lang="en-US" sz="2300">
                                <a:solidFill>
                                  <a:schemeClr val="tx1"/>
                                </a:solidFill>
                                <a:latin typeface="Cambria Math" panose="02040503050406030204" pitchFamily="18" charset="0"/>
                              </a:rPr>
                              <m:t>3</m:t>
                            </m:r>
                          </m:sup>
                        </m:sSup>
                        <m:r>
                          <a:rPr lang="en-US" sz="2300">
                            <a:solidFill>
                              <a:schemeClr val="tx1"/>
                            </a:solidFill>
                            <a:latin typeface="Cambria Math" panose="02040503050406030204" pitchFamily="18" charset="0"/>
                          </a:rPr>
                          <m:t>(1+</m:t>
                        </m:r>
                        <m:r>
                          <a:rPr lang="en-US" sz="2300" i="1">
                            <a:solidFill>
                              <a:schemeClr val="tx1"/>
                            </a:solidFill>
                            <a:latin typeface="Cambria Math" panose="02040503050406030204" pitchFamily="18" charset="0"/>
                          </a:rPr>
                          <m:t>𝑗</m:t>
                        </m:r>
                        <m:sSup>
                          <m:sSupPr>
                            <m:ctrlPr>
                              <a:rPr lang="en-US" sz="2300" i="1">
                                <a:solidFill>
                                  <a:schemeClr val="tx1"/>
                                </a:solidFill>
                                <a:latin typeface="Cambria Math" panose="02040503050406030204" pitchFamily="18" charset="0"/>
                              </a:rPr>
                            </m:ctrlPr>
                          </m:sSupPr>
                          <m:e>
                            <m:r>
                              <a:rPr lang="en-US" sz="2300">
                                <a:solidFill>
                                  <a:schemeClr val="tx1"/>
                                </a:solidFill>
                                <a:latin typeface="Cambria Math" panose="02040503050406030204" pitchFamily="18" charset="0"/>
                              </a:rPr>
                              <m:t>)</m:t>
                            </m:r>
                          </m:e>
                          <m:sup>
                            <m:r>
                              <a:rPr lang="en-US" sz="2300">
                                <a:solidFill>
                                  <a:schemeClr val="tx1"/>
                                </a:solidFill>
                                <a:latin typeface="Cambria Math" panose="02040503050406030204" pitchFamily="18" charset="0"/>
                              </a:rPr>
                              <m:t>2</m:t>
                            </m:r>
                          </m:sup>
                        </m:sSup>
                        <m:r>
                          <a:rPr lang="en-US" sz="2300">
                            <a:solidFill>
                              <a:schemeClr val="tx1"/>
                            </a:solidFill>
                            <a:latin typeface="Cambria Math" panose="02040503050406030204" pitchFamily="18" charset="0"/>
                          </a:rPr>
                          <m:t>+⋯⋯+</m:t>
                        </m:r>
                        <m:sSup>
                          <m:sSupPr>
                            <m:ctrlPr>
                              <a:rPr lang="en-US" sz="2300" i="1">
                                <a:solidFill>
                                  <a:schemeClr val="tx1"/>
                                </a:solidFill>
                                <a:latin typeface="Cambria Math" panose="02040503050406030204" pitchFamily="18" charset="0"/>
                              </a:rPr>
                            </m:ctrlPr>
                          </m:sSupPr>
                          <m:e>
                            <m:r>
                              <a:rPr lang="en-US" sz="2300" i="1">
                                <a:solidFill>
                                  <a:schemeClr val="tx1"/>
                                </a:solidFill>
                                <a:latin typeface="Cambria Math" panose="02040503050406030204" pitchFamily="18" charset="0"/>
                              </a:rPr>
                              <m:t>𝑎</m:t>
                            </m:r>
                          </m:e>
                          <m:sup>
                            <m:r>
                              <a:rPr lang="en-US" sz="2300" i="1">
                                <a:solidFill>
                                  <a:schemeClr val="tx1"/>
                                </a:solidFill>
                                <a:latin typeface="Cambria Math" panose="02040503050406030204" pitchFamily="18" charset="0"/>
                              </a:rPr>
                              <m:t>𝑁</m:t>
                            </m:r>
                          </m:sup>
                        </m:sSup>
                        <m:r>
                          <a:rPr lang="en-US" sz="2300">
                            <a:solidFill>
                              <a:schemeClr val="tx1"/>
                            </a:solidFill>
                            <a:latin typeface="Cambria Math" panose="02040503050406030204" pitchFamily="18" charset="0"/>
                          </a:rPr>
                          <m:t>(1+</m:t>
                        </m:r>
                        <m:r>
                          <a:rPr lang="en-US" sz="2300" i="1">
                            <a:solidFill>
                              <a:schemeClr val="tx1"/>
                            </a:solidFill>
                            <a:latin typeface="Cambria Math" panose="02040503050406030204" pitchFamily="18" charset="0"/>
                          </a:rPr>
                          <m:t>𝑗</m:t>
                        </m:r>
                        <m:sSup>
                          <m:sSupPr>
                            <m:ctrlPr>
                              <a:rPr lang="en-US" sz="2300" i="1">
                                <a:solidFill>
                                  <a:schemeClr val="tx1"/>
                                </a:solidFill>
                                <a:latin typeface="Cambria Math" panose="02040503050406030204" pitchFamily="18" charset="0"/>
                              </a:rPr>
                            </m:ctrlPr>
                          </m:sSupPr>
                          <m:e>
                            <m:r>
                              <a:rPr lang="en-US" sz="2300">
                                <a:solidFill>
                                  <a:schemeClr val="tx1"/>
                                </a:solidFill>
                                <a:latin typeface="Cambria Math" panose="02040503050406030204" pitchFamily="18" charset="0"/>
                              </a:rPr>
                              <m:t>)</m:t>
                            </m:r>
                          </m:e>
                          <m:sup>
                            <m:r>
                              <a:rPr lang="en-US" sz="2300" i="1">
                                <a:solidFill>
                                  <a:schemeClr val="tx1"/>
                                </a:solidFill>
                                <a:latin typeface="Cambria Math" panose="02040503050406030204" pitchFamily="18" charset="0"/>
                              </a:rPr>
                              <m:t>𝑁</m:t>
                            </m:r>
                            <m:r>
                              <a:rPr lang="en-US" sz="2300" i="1">
                                <a:solidFill>
                                  <a:schemeClr val="tx1"/>
                                </a:solidFill>
                                <a:latin typeface="Cambria Math" panose="02040503050406030204" pitchFamily="18" charset="0"/>
                              </a:rPr>
                              <m:t>−</m:t>
                            </m:r>
                            <m:r>
                              <a:rPr lang="en-US" sz="2300">
                                <a:solidFill>
                                  <a:schemeClr val="tx1"/>
                                </a:solidFill>
                                <a:latin typeface="Cambria Math" panose="02040503050406030204" pitchFamily="18" charset="0"/>
                              </a:rPr>
                              <m:t>1</m:t>
                            </m:r>
                          </m:sup>
                        </m:sSup>
                      </m:e>
                    </m:d>
                  </m:oMath>
                </a14:m>
                <a:r>
                  <a:rPr lang="en-US" sz="2300" dirty="0">
                    <a:solidFill>
                      <a:schemeClr val="tx1"/>
                    </a:solidFill>
                  </a:rPr>
                  <a:t> </a:t>
                </a: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110144"/>
                <a:ext cx="8445500" cy="4749152"/>
              </a:xfrm>
              <a:blipFill>
                <a:blip r:embed="rId2"/>
                <a:stretch>
                  <a:fillRect l="-1011" t="-899" r="-1011" b="-102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13</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2.7 Present Worth of Geometric Series</a:t>
            </a:r>
          </a:p>
        </p:txBody>
      </p:sp>
      <p:sp>
        <p:nvSpPr>
          <p:cNvPr id="8" name="Footer Placeholder 4">
            <a:extLst>
              <a:ext uri="{FF2B5EF4-FFF2-40B4-BE49-F238E27FC236}">
                <a16:creationId xmlns:a16="http://schemas.microsoft.com/office/drawing/2014/main" id="{649013AC-A109-0BB1-B5CB-BE578689150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62537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54424"/>
                <a:ext cx="8229600" cy="47491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600"/>
                  </a:spcBef>
                  <a:spcAft>
                    <a:spcPts val="600"/>
                  </a:spcAft>
                  <a:buNone/>
                </a:pPr>
                <a:r>
                  <a:rPr lang="en-US" sz="2800" dirty="0">
                    <a:solidFill>
                      <a:schemeClr val="tx1"/>
                    </a:solidFill>
                  </a:rPr>
                  <a:t>or</a:t>
                </a:r>
              </a:p>
              <a:p>
                <a:pPr marL="0" indent="0" algn="ctr">
                  <a:spcBef>
                    <a:spcPts val="600"/>
                  </a:spcBef>
                  <a:spcAft>
                    <a:spcPts val="600"/>
                  </a:spcAft>
                  <a:buNone/>
                </a:pPr>
                <a14:m>
                  <m:oMath xmlns:m="http://schemas.openxmlformats.org/officeDocument/2006/math">
                    <m:r>
                      <a:rPr lang="en-US" sz="2800" i="1">
                        <a:solidFill>
                          <a:schemeClr val="tx1"/>
                        </a:solidFill>
                        <a:latin typeface="Cambria Math" panose="02040503050406030204" pitchFamily="18" charset="0"/>
                      </a:rPr>
                      <m:t>𝑃𝑊</m:t>
                    </m:r>
                    <m:r>
                      <a:rPr lang="en-US" sz="280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𝐴</m:t>
                    </m:r>
                    <m:sSub>
                      <m:sSubPr>
                        <m:ctrlPr>
                          <a:rPr lang="en-US" sz="2800" i="1">
                            <a:solidFill>
                              <a:schemeClr val="tx1"/>
                            </a:solidFill>
                            <a:latin typeface="Cambria Math" panose="02040503050406030204" pitchFamily="18" charset="0"/>
                          </a:rPr>
                        </m:ctrlPr>
                      </m:sSubPr>
                      <m:e>
                        <m:r>
                          <a:rPr lang="en-US" sz="2800">
                            <a:solidFill>
                              <a:schemeClr val="tx1"/>
                            </a:solidFill>
                            <a:latin typeface="Cambria Math" panose="02040503050406030204" pitchFamily="18" charset="0"/>
                          </a:rPr>
                          <m:t>)</m:t>
                        </m:r>
                      </m:e>
                      <m:sub>
                        <m:r>
                          <a:rPr lang="en-US" sz="2800" i="1">
                            <a:solidFill>
                              <a:schemeClr val="tx1"/>
                            </a:solidFill>
                            <a:latin typeface="Cambria Math" panose="02040503050406030204" pitchFamily="18" charset="0"/>
                          </a:rPr>
                          <m:t>𝑁</m:t>
                        </m:r>
                      </m:sub>
                    </m:sSub>
                    <m:r>
                      <a:rPr lang="en-US" sz="280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𝑎𝐴</m:t>
                    </m:r>
                    <m:d>
                      <m:dPr>
                        <m:ctrlPr>
                          <a:rPr lang="en-US" sz="2800" i="1">
                            <a:solidFill>
                              <a:schemeClr val="tx1"/>
                            </a:solidFill>
                            <a:latin typeface="Cambria Math" panose="02040503050406030204" pitchFamily="18" charset="0"/>
                          </a:rPr>
                        </m:ctrlPr>
                      </m:dPr>
                      <m:e>
                        <m:r>
                          <a:rPr lang="en-US" sz="2800">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𝑠</m:t>
                        </m:r>
                        <m:r>
                          <a:rPr lang="en-US" sz="2800">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𝑠</m:t>
                            </m:r>
                          </m:e>
                          <m:sup>
                            <m:r>
                              <a:rPr lang="en-US" sz="2800">
                                <a:solidFill>
                                  <a:schemeClr val="tx1"/>
                                </a:solidFill>
                                <a:latin typeface="Cambria Math" panose="02040503050406030204" pitchFamily="18" charset="0"/>
                              </a:rPr>
                              <m:t>2</m:t>
                            </m:r>
                          </m:sup>
                        </m:sSup>
                        <m:r>
                          <a:rPr lang="en-US" sz="2800">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𝑠</m:t>
                            </m:r>
                          </m:e>
                          <m:sup>
                            <m:r>
                              <a:rPr lang="en-US" sz="2800" i="1">
                                <a:solidFill>
                                  <a:schemeClr val="tx1"/>
                                </a:solidFill>
                                <a:latin typeface="Cambria Math" panose="02040503050406030204" pitchFamily="18" charset="0"/>
                              </a:rPr>
                              <m:t>𝑁</m:t>
                            </m:r>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1</m:t>
                            </m:r>
                          </m:sup>
                        </m:sSup>
                      </m:e>
                    </m:d>
                  </m:oMath>
                </a14:m>
                <a:r>
                  <a:rPr lang="en-US" sz="2800" dirty="0">
                    <a:solidFill>
                      <a:schemeClr val="tx1"/>
                    </a:solidFill>
                  </a:rPr>
                  <a:t> </a:t>
                </a:r>
              </a:p>
              <a:p>
                <a:pPr marL="0" indent="0" algn="just">
                  <a:spcBef>
                    <a:spcPts val="600"/>
                  </a:spcBef>
                  <a:spcAft>
                    <a:spcPts val="600"/>
                  </a:spcAft>
                  <a:buNone/>
                </a:pPr>
                <a:r>
                  <a:rPr lang="en-US" sz="2800" dirty="0">
                    <a:solidFill>
                      <a:schemeClr val="tx1"/>
                    </a:solidFill>
                  </a:rPr>
                  <a:t>where </a:t>
                </a:r>
                <a14:m>
                  <m:oMath xmlns:m="http://schemas.openxmlformats.org/officeDocument/2006/math">
                    <m:r>
                      <a:rPr lang="en-US" sz="2800" i="1">
                        <a:solidFill>
                          <a:schemeClr val="tx1"/>
                        </a:solidFill>
                        <a:latin typeface="Cambria Math" panose="02040503050406030204" pitchFamily="18" charset="0"/>
                      </a:rPr>
                      <m:t>𝑠</m:t>
                    </m:r>
                    <m:r>
                      <a:rPr lang="en-US" sz="280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𝑎</m:t>
                    </m:r>
                    <m:r>
                      <a:rPr lang="en-US" sz="2800">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𝑗</m:t>
                    </m:r>
                    <m:r>
                      <a:rPr lang="en-US" sz="2800">
                        <a:solidFill>
                          <a:schemeClr val="tx1"/>
                        </a:solidFill>
                        <a:latin typeface="Cambria Math" panose="02040503050406030204" pitchFamily="18" charset="0"/>
                      </a:rPr>
                      <m:t>)</m:t>
                    </m:r>
                  </m:oMath>
                </a14:m>
                <a:r>
                  <a:rPr lang="en-US" sz="2800" dirty="0">
                    <a:solidFill>
                      <a:schemeClr val="tx1"/>
                    </a:solidFill>
                  </a:rPr>
                  <a:t>. </a:t>
                </a:r>
              </a:p>
              <a:p>
                <a:pPr marL="0" indent="0" algn="just">
                  <a:buFont typeface="Times" charset="0"/>
                  <a:buNone/>
                </a:pPr>
                <a:r>
                  <a:rPr lang="en-US" sz="2800" kern="0" dirty="0">
                    <a:solidFill>
                      <a:schemeClr val="tx1"/>
                    </a:solidFill>
                  </a:rPr>
                  <a:t>Now, the quantity within the parenthesis is </a:t>
                </a:r>
                <a14:m>
                  <m:oMath xmlns:m="http://schemas.openxmlformats.org/officeDocument/2006/math">
                    <m:f>
                      <m:fPr>
                        <m:ctrlPr>
                          <a:rPr lang="en-US" sz="2800" i="1" kern="0">
                            <a:solidFill>
                              <a:schemeClr val="tx1"/>
                            </a:solidFill>
                            <a:latin typeface="Cambria Math" panose="02040503050406030204" pitchFamily="18" charset="0"/>
                          </a:rPr>
                        </m:ctrlPr>
                      </m:fPr>
                      <m:num>
                        <m:r>
                          <a:rPr lang="en-US" sz="2800" kern="0">
                            <a:solidFill>
                              <a:schemeClr val="tx1"/>
                            </a:solidFill>
                            <a:latin typeface="Cambria Math" panose="02040503050406030204" pitchFamily="18" charset="0"/>
                          </a:rPr>
                          <m:t>1</m:t>
                        </m:r>
                        <m:r>
                          <a:rPr lang="en-US" sz="2800" i="1" kern="0">
                            <a:solidFill>
                              <a:schemeClr val="tx1"/>
                            </a:solidFill>
                            <a:latin typeface="Cambria Math" panose="02040503050406030204" pitchFamily="18" charset="0"/>
                          </a:rPr>
                          <m:t>−</m:t>
                        </m:r>
                        <m:sSup>
                          <m:sSupPr>
                            <m:ctrlPr>
                              <a:rPr lang="en-US" sz="2800" i="1" kern="0">
                                <a:solidFill>
                                  <a:schemeClr val="tx1"/>
                                </a:solidFill>
                                <a:latin typeface="Cambria Math" panose="02040503050406030204" pitchFamily="18" charset="0"/>
                              </a:rPr>
                            </m:ctrlPr>
                          </m:sSupPr>
                          <m:e>
                            <m:r>
                              <a:rPr lang="en-US" sz="2800" i="1" kern="0">
                                <a:solidFill>
                                  <a:schemeClr val="tx1"/>
                                </a:solidFill>
                                <a:latin typeface="Cambria Math" panose="02040503050406030204" pitchFamily="18" charset="0"/>
                              </a:rPr>
                              <m:t>𝑠</m:t>
                            </m:r>
                          </m:e>
                          <m:sup>
                            <m:r>
                              <a:rPr lang="en-US" sz="2800" i="1" kern="0">
                                <a:solidFill>
                                  <a:schemeClr val="tx1"/>
                                </a:solidFill>
                                <a:latin typeface="Cambria Math" panose="02040503050406030204" pitchFamily="18" charset="0"/>
                              </a:rPr>
                              <m:t>𝑁</m:t>
                            </m:r>
                          </m:sup>
                        </m:sSup>
                      </m:num>
                      <m:den>
                        <m:r>
                          <a:rPr lang="en-US" sz="2800" kern="0">
                            <a:solidFill>
                              <a:schemeClr val="tx1"/>
                            </a:solidFill>
                            <a:latin typeface="Cambria Math" panose="02040503050406030204" pitchFamily="18" charset="0"/>
                          </a:rPr>
                          <m:t>1</m:t>
                        </m:r>
                        <m:r>
                          <a:rPr lang="en-US" sz="2800" i="1" kern="0">
                            <a:solidFill>
                              <a:schemeClr val="tx1"/>
                            </a:solidFill>
                            <a:latin typeface="Cambria Math" panose="02040503050406030204" pitchFamily="18" charset="0"/>
                          </a:rPr>
                          <m:t>−</m:t>
                        </m:r>
                        <m:r>
                          <a:rPr lang="en-US" sz="2800" i="1" kern="0">
                            <a:solidFill>
                              <a:schemeClr val="tx1"/>
                            </a:solidFill>
                            <a:latin typeface="Cambria Math" panose="02040503050406030204" pitchFamily="18" charset="0"/>
                          </a:rPr>
                          <m:t>𝑠</m:t>
                        </m:r>
                      </m:den>
                    </m:f>
                  </m:oMath>
                </a14:m>
                <a:r>
                  <a:rPr lang="en-US" sz="2800" kern="0" dirty="0">
                    <a:solidFill>
                      <a:schemeClr val="tx1"/>
                    </a:solidFill>
                  </a:rPr>
                  <a:t>. Substituting this in the above expression and simplifying gives</a:t>
                </a:r>
              </a:p>
              <a:p>
                <a:pPr marL="0" indent="0" algn="ctr">
                  <a:buFont typeface="Times" charset="0"/>
                  <a:buNone/>
                </a:pPr>
                <a14:m>
                  <m:oMath xmlns:m="http://schemas.openxmlformats.org/officeDocument/2006/math">
                    <m:r>
                      <a:rPr lang="en-US" sz="2400" i="1" kern="0">
                        <a:solidFill>
                          <a:schemeClr val="tx1"/>
                        </a:solidFill>
                        <a:latin typeface="Cambria Math" panose="02040503050406030204" pitchFamily="18" charset="0"/>
                      </a:rPr>
                      <m:t>𝑃𝑊</m:t>
                    </m:r>
                    <m:r>
                      <a:rPr lang="en-US" sz="2400" kern="0">
                        <a:solidFill>
                          <a:schemeClr val="tx1"/>
                        </a:solidFill>
                        <a:latin typeface="Cambria Math" panose="02040503050406030204" pitchFamily="18" charset="0"/>
                      </a:rPr>
                      <m:t>(</m:t>
                    </m:r>
                    <m:r>
                      <a:rPr lang="en-US" sz="2400" i="1" kern="0">
                        <a:solidFill>
                          <a:schemeClr val="tx1"/>
                        </a:solidFill>
                        <a:latin typeface="Cambria Math" panose="02040503050406030204" pitchFamily="18" charset="0"/>
                      </a:rPr>
                      <m:t>𝐴</m:t>
                    </m:r>
                    <m:sSub>
                      <m:sSubPr>
                        <m:ctrlPr>
                          <a:rPr lang="en-US" sz="2400" i="1" kern="0">
                            <a:solidFill>
                              <a:schemeClr val="tx1"/>
                            </a:solidFill>
                            <a:latin typeface="Cambria Math" panose="02040503050406030204" pitchFamily="18" charset="0"/>
                          </a:rPr>
                        </m:ctrlPr>
                      </m:sSubPr>
                      <m:e>
                        <m:r>
                          <a:rPr lang="en-US" sz="2400" kern="0">
                            <a:solidFill>
                              <a:schemeClr val="tx1"/>
                            </a:solidFill>
                            <a:latin typeface="Cambria Math" panose="02040503050406030204" pitchFamily="18" charset="0"/>
                          </a:rPr>
                          <m:t>)</m:t>
                        </m:r>
                      </m:e>
                      <m:sub>
                        <m:r>
                          <a:rPr lang="en-US" sz="2400" i="1" kern="0">
                            <a:solidFill>
                              <a:schemeClr val="tx1"/>
                            </a:solidFill>
                            <a:latin typeface="Cambria Math" panose="02040503050406030204" pitchFamily="18" charset="0"/>
                          </a:rPr>
                          <m:t>𝑁</m:t>
                        </m:r>
                      </m:sub>
                    </m:sSub>
                    <m:r>
                      <a:rPr lang="en-US" sz="2400" kern="0">
                        <a:solidFill>
                          <a:schemeClr val="tx1"/>
                        </a:solidFill>
                        <a:latin typeface="Cambria Math" panose="02040503050406030204" pitchFamily="18" charset="0"/>
                      </a:rPr>
                      <m:t>=</m:t>
                    </m:r>
                    <m:f>
                      <m:fPr>
                        <m:ctrlPr>
                          <a:rPr lang="en-US" sz="2400" i="1" kern="0">
                            <a:solidFill>
                              <a:schemeClr val="tx1"/>
                            </a:solidFill>
                            <a:latin typeface="Cambria Math" panose="02040503050406030204" pitchFamily="18" charset="0"/>
                          </a:rPr>
                        </m:ctrlPr>
                      </m:fPr>
                      <m:num>
                        <m:r>
                          <a:rPr lang="en-US" sz="2400" i="1" kern="0">
                            <a:solidFill>
                              <a:schemeClr val="tx1"/>
                            </a:solidFill>
                            <a:latin typeface="Cambria Math" panose="02040503050406030204" pitchFamily="18" charset="0"/>
                          </a:rPr>
                          <m:t>𝐴</m:t>
                        </m:r>
                        <m:d>
                          <m:dPr>
                            <m:ctrlPr>
                              <a:rPr lang="en-US" sz="2400" i="1" kern="0">
                                <a:solidFill>
                                  <a:schemeClr val="tx1"/>
                                </a:solidFill>
                                <a:latin typeface="Cambria Math" panose="02040503050406030204" pitchFamily="18" charset="0"/>
                              </a:rPr>
                            </m:ctrlPr>
                          </m:dPr>
                          <m:e>
                            <m:r>
                              <a:rPr lang="en-US" sz="2400" kern="0">
                                <a:solidFill>
                                  <a:schemeClr val="tx1"/>
                                </a:solidFill>
                                <a:latin typeface="Cambria Math" panose="02040503050406030204" pitchFamily="18" charset="0"/>
                              </a:rPr>
                              <m:t>1</m:t>
                            </m:r>
                            <m:r>
                              <a:rPr lang="en-US" sz="2400" i="1" kern="0">
                                <a:solidFill>
                                  <a:schemeClr val="tx1"/>
                                </a:solidFill>
                                <a:latin typeface="Cambria Math" panose="02040503050406030204" pitchFamily="18" charset="0"/>
                              </a:rPr>
                              <m:t>−</m:t>
                            </m:r>
                            <m:sSup>
                              <m:sSupPr>
                                <m:ctrlPr>
                                  <a:rPr lang="en-US" sz="2400" i="1" kern="0">
                                    <a:solidFill>
                                      <a:schemeClr val="tx1"/>
                                    </a:solidFill>
                                    <a:latin typeface="Cambria Math" panose="02040503050406030204" pitchFamily="18" charset="0"/>
                                  </a:rPr>
                                </m:ctrlPr>
                              </m:sSupPr>
                              <m:e>
                                <m:d>
                                  <m:dPr>
                                    <m:ctrlPr>
                                      <a:rPr lang="en-US" sz="2400" i="1" kern="0">
                                        <a:solidFill>
                                          <a:schemeClr val="tx1"/>
                                        </a:solidFill>
                                        <a:latin typeface="Cambria Math" panose="02040503050406030204" pitchFamily="18" charset="0"/>
                                      </a:rPr>
                                    </m:ctrlPr>
                                  </m:dPr>
                                  <m:e>
                                    <m:f>
                                      <m:fPr>
                                        <m:ctrlPr>
                                          <a:rPr lang="en-US" sz="2400" i="1" kern="0">
                                            <a:solidFill>
                                              <a:schemeClr val="tx1"/>
                                            </a:solidFill>
                                            <a:latin typeface="Cambria Math" panose="02040503050406030204" pitchFamily="18" charset="0"/>
                                          </a:rPr>
                                        </m:ctrlPr>
                                      </m:fPr>
                                      <m:num>
                                        <m:r>
                                          <a:rPr lang="en-US" sz="2400" kern="0">
                                            <a:solidFill>
                                              <a:schemeClr val="tx1"/>
                                            </a:solidFill>
                                            <a:latin typeface="Cambria Math" panose="02040503050406030204" pitchFamily="18" charset="0"/>
                                          </a:rPr>
                                          <m:t>1+</m:t>
                                        </m:r>
                                        <m:r>
                                          <a:rPr lang="en-US" sz="2400" i="1" kern="0">
                                            <a:solidFill>
                                              <a:schemeClr val="tx1"/>
                                            </a:solidFill>
                                            <a:latin typeface="Cambria Math" panose="02040503050406030204" pitchFamily="18" charset="0"/>
                                          </a:rPr>
                                          <m:t>𝑗</m:t>
                                        </m:r>
                                      </m:num>
                                      <m:den>
                                        <m:r>
                                          <a:rPr lang="en-US" sz="2400" kern="0">
                                            <a:solidFill>
                                              <a:schemeClr val="tx1"/>
                                            </a:solidFill>
                                            <a:latin typeface="Cambria Math" panose="02040503050406030204" pitchFamily="18" charset="0"/>
                                          </a:rPr>
                                          <m:t>1+</m:t>
                                        </m:r>
                                        <m:r>
                                          <a:rPr lang="en-US" sz="2400" i="1" kern="0">
                                            <a:solidFill>
                                              <a:schemeClr val="tx1"/>
                                            </a:solidFill>
                                            <a:latin typeface="Cambria Math" panose="02040503050406030204" pitchFamily="18" charset="0"/>
                                          </a:rPr>
                                          <m:t>𝑑</m:t>
                                        </m:r>
                                      </m:den>
                                    </m:f>
                                  </m:e>
                                </m:d>
                              </m:e>
                              <m:sup>
                                <m:r>
                                  <a:rPr lang="en-US" sz="2400" i="1" kern="0">
                                    <a:solidFill>
                                      <a:schemeClr val="tx1"/>
                                    </a:solidFill>
                                    <a:latin typeface="Cambria Math" panose="02040503050406030204" pitchFamily="18" charset="0"/>
                                  </a:rPr>
                                  <m:t>𝑁</m:t>
                                </m:r>
                              </m:sup>
                            </m:sSup>
                          </m:e>
                        </m:d>
                      </m:num>
                      <m:den>
                        <m:r>
                          <a:rPr lang="en-US" sz="2400" kern="0">
                            <a:solidFill>
                              <a:schemeClr val="tx1"/>
                            </a:solidFill>
                            <a:latin typeface="Cambria Math" panose="02040503050406030204" pitchFamily="18" charset="0"/>
                          </a:rPr>
                          <m:t>(</m:t>
                        </m:r>
                        <m:r>
                          <a:rPr lang="en-US" sz="2400" i="1" kern="0">
                            <a:solidFill>
                              <a:schemeClr val="tx1"/>
                            </a:solidFill>
                            <a:latin typeface="Cambria Math" panose="02040503050406030204" pitchFamily="18" charset="0"/>
                          </a:rPr>
                          <m:t>𝑑</m:t>
                        </m:r>
                        <m:r>
                          <a:rPr lang="en-US" sz="2400" i="1" kern="0">
                            <a:solidFill>
                              <a:schemeClr val="tx1"/>
                            </a:solidFill>
                            <a:latin typeface="Cambria Math" panose="02040503050406030204" pitchFamily="18" charset="0"/>
                          </a:rPr>
                          <m:t>−</m:t>
                        </m:r>
                        <m:r>
                          <a:rPr lang="en-US" sz="2400" i="1" kern="0">
                            <a:solidFill>
                              <a:schemeClr val="tx1"/>
                            </a:solidFill>
                            <a:latin typeface="Cambria Math" panose="02040503050406030204" pitchFamily="18" charset="0"/>
                          </a:rPr>
                          <m:t>𝑗</m:t>
                        </m:r>
                        <m:r>
                          <a:rPr lang="en-US" sz="2400" kern="0">
                            <a:solidFill>
                              <a:schemeClr val="tx1"/>
                            </a:solidFill>
                            <a:latin typeface="Cambria Math" panose="02040503050406030204" pitchFamily="18" charset="0"/>
                          </a:rPr>
                          <m:t>)</m:t>
                        </m:r>
                      </m:den>
                    </m:f>
                  </m:oMath>
                </a14:m>
                <a:r>
                  <a:rPr lang="en-US" sz="2400" kern="0" dirty="0">
                    <a:solidFill>
                      <a:schemeClr val="tx1"/>
                    </a:solidFill>
                    <a:ea typeface="Calibri" panose="020F0502020204030204" pitchFamily="34" charset="0"/>
                    <a:cs typeface="Times New Roman" panose="02020603050405020304" pitchFamily="18" charset="0"/>
                  </a:rPr>
                  <a:t> </a:t>
                </a:r>
              </a:p>
              <a:p>
                <a:pPr marL="0" indent="0" algn="just">
                  <a:spcBef>
                    <a:spcPts val="600"/>
                  </a:spcBef>
                  <a:spcAft>
                    <a:spcPts val="600"/>
                  </a:spcAft>
                  <a:buNone/>
                </a:pPr>
                <a:endParaRPr lang="en-US" sz="1400" dirty="0">
                  <a:solidFill>
                    <a:schemeClr val="tx1"/>
                  </a:solidFill>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054424"/>
                <a:ext cx="8229600" cy="4749151"/>
              </a:xfrm>
              <a:blipFill>
                <a:blip r:embed="rId2"/>
                <a:stretch>
                  <a:fillRect l="-1481" t="-1284" r="-148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14</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2.7 Present Worth of Geometric Series</a:t>
            </a:r>
          </a:p>
        </p:txBody>
      </p:sp>
      <p:sp>
        <p:nvSpPr>
          <p:cNvPr id="8" name="Footer Placeholder 4">
            <a:extLst>
              <a:ext uri="{FF2B5EF4-FFF2-40B4-BE49-F238E27FC236}">
                <a16:creationId xmlns:a16="http://schemas.microsoft.com/office/drawing/2014/main" id="{649013AC-A109-0BB1-B5CB-BE578689150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39978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mn-lt"/>
              </a:rPr>
              <a:t>3. Selection of Devices: Conductors and Transformers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15</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947486"/>
            <a:ext cx="8229600" cy="3243513"/>
          </a:xfrm>
        </p:spPr>
        <p:txBody>
          <a:bodyPr/>
          <a:lstStyle/>
          <a:p>
            <a:pPr algn="just">
              <a:spcAft>
                <a:spcPts val="600"/>
              </a:spcAft>
            </a:pPr>
            <a:r>
              <a:rPr lang="en-US" sz="2400" dirty="0">
                <a:solidFill>
                  <a:schemeClr val="tx1"/>
                </a:solidFill>
              </a:rPr>
              <a:t>Economics is one of the major factors in the selection of devices and equipment for distribution systems. </a:t>
            </a:r>
          </a:p>
          <a:p>
            <a:pPr algn="just">
              <a:spcAft>
                <a:spcPts val="600"/>
              </a:spcAft>
            </a:pPr>
            <a:r>
              <a:rPr lang="en-US" sz="2400" dirty="0">
                <a:solidFill>
                  <a:schemeClr val="tx1"/>
                </a:solidFill>
              </a:rPr>
              <a:t>The decision should include the total cost including the capital cost, the operating cost, and the cost of losses over the selected life of the equipment.</a:t>
            </a:r>
          </a:p>
          <a:p>
            <a:pPr algn="just">
              <a:spcAft>
                <a:spcPts val="600"/>
              </a:spcAft>
            </a:pPr>
            <a:r>
              <a:rPr lang="en-US" sz="2400" dirty="0">
                <a:solidFill>
                  <a:srgbClr val="FF0000"/>
                </a:solidFill>
              </a:rPr>
              <a:t>Focus of this section: </a:t>
            </a:r>
            <a:r>
              <a:rPr lang="en-US" sz="2400" dirty="0">
                <a:solidFill>
                  <a:schemeClr val="tx1"/>
                </a:solidFill>
              </a:rPr>
              <a:t>Conductors for distribution feeders and distribution transformer selection.</a:t>
            </a:r>
          </a:p>
        </p:txBody>
      </p:sp>
      <p:sp>
        <p:nvSpPr>
          <p:cNvPr id="3" name="Footer Placeholder 4">
            <a:extLst>
              <a:ext uri="{FF2B5EF4-FFF2-40B4-BE49-F238E27FC236}">
                <a16:creationId xmlns:a16="http://schemas.microsoft.com/office/drawing/2014/main" id="{3F8A32E9-57AC-5823-6CFC-A1596D9D0231}"/>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74953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mn-lt"/>
              </a:rPr>
              <a:t>3. Selection of Devices: Conductors and Transformers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16</a:t>
            </a:fld>
            <a:endParaRPr lang="en-US">
              <a:latin typeface="+mn-lt"/>
            </a:endParaRPr>
          </a:p>
        </p:txBody>
      </p:sp>
      <p:sp>
        <p:nvSpPr>
          <p:cNvPr id="4" name="文本框 3">
            <a:extLst>
              <a:ext uri="{FF2B5EF4-FFF2-40B4-BE49-F238E27FC236}">
                <a16:creationId xmlns:a16="http://schemas.microsoft.com/office/drawing/2014/main" id="{D6342DC6-0F82-BC93-C8B9-00DD8AC03CDD}"/>
              </a:ext>
            </a:extLst>
          </p:cNvPr>
          <p:cNvSpPr txBox="1"/>
          <p:nvPr/>
        </p:nvSpPr>
        <p:spPr>
          <a:xfrm>
            <a:off x="457200" y="777871"/>
            <a:ext cx="6515100" cy="461665"/>
          </a:xfrm>
          <a:prstGeom prst="rect">
            <a:avLst/>
          </a:prstGeom>
          <a:noFill/>
        </p:spPr>
        <p:txBody>
          <a:bodyPr wrap="square">
            <a:spAutoFit/>
          </a:bodyPr>
          <a:lstStyle/>
          <a:p>
            <a:r>
              <a:rPr lang="en-US" altLang="zh-CN" b="1" kern="0" dirty="0">
                <a:solidFill>
                  <a:schemeClr val="tx1"/>
                </a:solidFill>
                <a:latin typeface="+mn-lt"/>
              </a:rPr>
              <a:t>3.1 Distribution Feeder Conductors</a:t>
            </a:r>
          </a:p>
        </p:txBody>
      </p:sp>
      <p:sp>
        <p:nvSpPr>
          <p:cNvPr id="6" name="Content Placeholder 7">
            <a:extLst>
              <a:ext uri="{FF2B5EF4-FFF2-40B4-BE49-F238E27FC236}">
                <a16:creationId xmlns:a16="http://schemas.microsoft.com/office/drawing/2014/main" id="{3EF3F1CA-6E1A-F382-0A64-640B6890F494}"/>
              </a:ext>
            </a:extLst>
          </p:cNvPr>
          <p:cNvSpPr txBox="1">
            <a:spLocks/>
          </p:cNvSpPr>
          <p:nvPr/>
        </p:nvSpPr>
        <p:spPr bwMode="auto">
          <a:xfrm>
            <a:off x="457200" y="1319741"/>
            <a:ext cx="8229600" cy="4469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Aft>
                <a:spcPts val="384"/>
              </a:spcAft>
            </a:pPr>
            <a:r>
              <a:rPr lang="en-US" sz="2400" kern="0" dirty="0">
                <a:solidFill>
                  <a:schemeClr val="tx1"/>
                </a:solidFill>
              </a:rPr>
              <a:t>The selection of conductors for design and upgrade of distribution systems is an important part of the planning process. </a:t>
            </a:r>
          </a:p>
          <a:p>
            <a:pPr algn="just">
              <a:spcAft>
                <a:spcPts val="384"/>
              </a:spcAft>
            </a:pPr>
            <a:r>
              <a:rPr lang="en-US" sz="2400" kern="0" dirty="0">
                <a:solidFill>
                  <a:schemeClr val="tx1"/>
                </a:solidFill>
              </a:rPr>
              <a:t>After taking all the factors into consideration, utilities select four or five conductors to meet their requirement, which is done based on life‐cycle economic analysis and engineering judgment. </a:t>
            </a:r>
          </a:p>
          <a:p>
            <a:pPr algn="just">
              <a:spcAft>
                <a:spcPts val="384"/>
              </a:spcAft>
            </a:pPr>
            <a:r>
              <a:rPr lang="en-US" sz="2400" kern="0" dirty="0">
                <a:solidFill>
                  <a:schemeClr val="tx1"/>
                </a:solidFill>
              </a:rPr>
              <a:t>Historical factors also play a role in the selection process, i.e., if a company has been using a particular size of conductor, they would want to continue to use that size unless there are compelling reasons not to do so.</a:t>
            </a:r>
          </a:p>
        </p:txBody>
      </p:sp>
      <p:sp>
        <p:nvSpPr>
          <p:cNvPr id="3" name="Footer Placeholder 4">
            <a:extLst>
              <a:ext uri="{FF2B5EF4-FFF2-40B4-BE49-F238E27FC236}">
                <a16:creationId xmlns:a16="http://schemas.microsoft.com/office/drawing/2014/main" id="{3F8A32E9-57AC-5823-6CFC-A1596D9D0231}"/>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4565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17</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99853"/>
            <a:ext cx="8229600" cy="5280276"/>
          </a:xfrm>
        </p:spPr>
        <p:txBody>
          <a:bodyPr/>
          <a:lstStyle/>
          <a:p>
            <a:pPr algn="just">
              <a:spcAft>
                <a:spcPts val="600"/>
              </a:spcAft>
            </a:pPr>
            <a:r>
              <a:rPr lang="en-US" sz="2400" kern="0" dirty="0">
                <a:solidFill>
                  <a:schemeClr val="tx1"/>
                </a:solidFill>
              </a:rPr>
              <a:t>Some of the important factors to consider are conductor ampacity, conductor resistance, feeder cost, power cost, energy cost, and load growth.</a:t>
            </a:r>
            <a:endParaRPr lang="en-US" sz="2400" dirty="0">
              <a:solidFill>
                <a:schemeClr val="tx1"/>
              </a:solidFill>
            </a:endParaRPr>
          </a:p>
          <a:p>
            <a:pPr algn="just">
              <a:spcAft>
                <a:spcPts val="600"/>
              </a:spcAft>
            </a:pPr>
            <a:r>
              <a:rPr lang="en-US" sz="2400" dirty="0">
                <a:solidFill>
                  <a:schemeClr val="tx1"/>
                </a:solidFill>
              </a:rPr>
              <a:t>Every conductor has a unique cost vs. load characteristic. Thus, for the proper selection of conductors, it is necessary to analyze these characteristics.</a:t>
            </a:r>
          </a:p>
          <a:p>
            <a:pPr algn="just">
              <a:spcAft>
                <a:spcPts val="600"/>
              </a:spcAft>
            </a:pPr>
            <a:r>
              <a:rPr lang="en-US" sz="2400" dirty="0">
                <a:solidFill>
                  <a:schemeClr val="tx1"/>
                </a:solidFill>
              </a:rPr>
              <a:t>Initial installation, annual operation and maintenance, and losses are the three components of the total cost.</a:t>
            </a:r>
          </a:p>
          <a:p>
            <a:pPr algn="just">
              <a:spcAft>
                <a:spcPts val="600"/>
              </a:spcAft>
            </a:pPr>
            <a:r>
              <a:rPr lang="en-US" sz="2400" dirty="0">
                <a:solidFill>
                  <a:srgbClr val="FF0000"/>
                </a:solidFill>
              </a:rPr>
              <a:t>Initial installation </a:t>
            </a:r>
            <a:r>
              <a:rPr lang="en-US" sz="2400" dirty="0">
                <a:solidFill>
                  <a:schemeClr val="tx1"/>
                </a:solidFill>
              </a:rPr>
              <a:t>is a one‐time cost, and it is incurred whenever the line is built. This cost is different for different conductor sizes since heavier hardware is needed for larger conductors, and also the handling cost is higher for larger conductors.</a:t>
            </a:r>
          </a:p>
        </p:txBody>
      </p:sp>
      <p:sp>
        <p:nvSpPr>
          <p:cNvPr id="3" name="Footer Placeholder 4">
            <a:extLst>
              <a:ext uri="{FF2B5EF4-FFF2-40B4-BE49-F238E27FC236}">
                <a16:creationId xmlns:a16="http://schemas.microsoft.com/office/drawing/2014/main" id="{0AF9810A-7C5D-9047-5747-2347B9C09EC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99253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18</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99853"/>
            <a:ext cx="8229600" cy="3657847"/>
          </a:xfrm>
        </p:spPr>
        <p:txBody>
          <a:bodyPr/>
          <a:lstStyle/>
          <a:p>
            <a:pPr algn="just">
              <a:spcAft>
                <a:spcPts val="600"/>
              </a:spcAft>
            </a:pPr>
            <a:r>
              <a:rPr lang="en-US" sz="2400" dirty="0">
                <a:solidFill>
                  <a:srgbClr val="FF0000"/>
                </a:solidFill>
              </a:rPr>
              <a:t>Annual operation and maintenance</a:t>
            </a:r>
            <a:r>
              <a:rPr lang="en-US" sz="2400" dirty="0">
                <a:solidFill>
                  <a:schemeClr val="tx1"/>
                </a:solidFill>
              </a:rPr>
              <a:t> costs are also higher for lines with larger conductors. This is mainly due to the fact that utilities would spend more money on maintenance of those lines that carry higher load since the failure of these lines would impact a larger number of customers.</a:t>
            </a:r>
          </a:p>
          <a:p>
            <a:pPr algn="just">
              <a:spcAft>
                <a:spcPts val="600"/>
              </a:spcAft>
            </a:pPr>
            <a:r>
              <a:rPr lang="en-US" sz="2400" dirty="0">
                <a:solidFill>
                  <a:schemeClr val="tx1"/>
                </a:solidFill>
              </a:rPr>
              <a:t>The present worth of fixed annual expense of $A/year for operation and maintenance over a period of N years at a discount rate of d can be determined by multiplying it by the present worth factor.</a:t>
            </a:r>
          </a:p>
        </p:txBody>
      </p:sp>
      <p:sp>
        <p:nvSpPr>
          <p:cNvPr id="3" name="Footer Placeholder 4">
            <a:extLst>
              <a:ext uri="{FF2B5EF4-FFF2-40B4-BE49-F238E27FC236}">
                <a16:creationId xmlns:a16="http://schemas.microsoft.com/office/drawing/2014/main" id="{0AF9810A-7C5D-9047-5747-2347B9C09EC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009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19</a:t>
            </a:fld>
            <a:endParaRPr lang="en-US">
              <a:latin typeface="+mn-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228600" y="815723"/>
            <a:ext cx="8686800" cy="4915152"/>
          </a:xfrm>
        </p:spPr>
        <p:txBody>
          <a:bodyPr/>
          <a:lstStyle/>
          <a:p>
            <a:pPr algn="just">
              <a:spcAft>
                <a:spcPts val="600"/>
              </a:spcAft>
            </a:pPr>
            <a:r>
              <a:rPr lang="en-US" sz="2400" dirty="0">
                <a:solidFill>
                  <a:schemeClr val="tx1"/>
                </a:solidFill>
              </a:rPr>
              <a:t>Unlike transmission systems, the feeders and distribution systems are not transposed. Thus, each phase has a different resistance and reactance value. However, for planning purposes, it is prudent to consider them to be equal to simplify computations.</a:t>
            </a:r>
          </a:p>
          <a:p>
            <a:pPr lvl="1" algn="just">
              <a:spcAft>
                <a:spcPts val="600"/>
              </a:spcAft>
            </a:pPr>
            <a:r>
              <a:rPr lang="en-US" sz="2400" dirty="0">
                <a:solidFill>
                  <a:srgbClr val="C00000"/>
                </a:solidFill>
              </a:rPr>
              <a:t>Option 1</a:t>
            </a:r>
            <a:r>
              <a:rPr lang="en-US" sz="2400" dirty="0">
                <a:solidFill>
                  <a:schemeClr val="tx1"/>
                </a:solidFill>
              </a:rPr>
              <a:t>: consider the feeders to be transposed and determine the phase impedance matrix. In the next step, transform the matrix to sequence matrix and use the positive sequence resistance and reactance in the calculations. </a:t>
            </a:r>
          </a:p>
          <a:p>
            <a:pPr lvl="1" algn="just">
              <a:spcAft>
                <a:spcPts val="600"/>
              </a:spcAft>
            </a:pPr>
            <a:r>
              <a:rPr lang="en-US" sz="2400" dirty="0">
                <a:solidFill>
                  <a:srgbClr val="C00000"/>
                </a:solidFill>
              </a:rPr>
              <a:t>Option 2</a:t>
            </a:r>
            <a:r>
              <a:rPr lang="en-US" sz="2400" dirty="0">
                <a:solidFill>
                  <a:schemeClr val="tx1"/>
                </a:solidFill>
              </a:rPr>
              <a:t>: </a:t>
            </a:r>
            <a:r>
              <a:rPr lang="en-US" altLang="zh-CN" sz="2400" dirty="0">
                <a:solidFill>
                  <a:schemeClr val="tx1"/>
                </a:solidFill>
              </a:rPr>
              <a:t>ignore the mutual impedance values in the phase impedance matrix and take the average of the phase a, b, and c values to determine resistance and reactance of conductors.</a:t>
            </a:r>
            <a:endParaRPr lang="en-US" sz="2000" dirty="0">
              <a:solidFill>
                <a:schemeClr val="tx1"/>
              </a:solidFill>
            </a:endParaRPr>
          </a:p>
        </p:txBody>
      </p:sp>
      <p:sp>
        <p:nvSpPr>
          <p:cNvPr id="3" name="Footer Placeholder 4">
            <a:extLst>
              <a:ext uri="{FF2B5EF4-FFF2-40B4-BE49-F238E27FC236}">
                <a16:creationId xmlns:a16="http://schemas.microsoft.com/office/drawing/2014/main" id="{7E3464EB-67C8-BDFC-3881-97E8F54488E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3883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a:latin typeface="+mn-lt"/>
                <a:ea typeface="+mn-ea"/>
              </a:rPr>
              <a:t>Economics of Distribution Systems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20</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28675"/>
                <a:ext cx="8229600" cy="4635479"/>
              </a:xfrm>
            </p:spPr>
            <p:txBody>
              <a:bodyPr/>
              <a:lstStyle/>
              <a:p>
                <a:pPr algn="just">
                  <a:spcAft>
                    <a:spcPts val="600"/>
                  </a:spcAft>
                </a:pPr>
                <a:r>
                  <a:rPr lang="en-US" sz="2400" dirty="0">
                    <a:solidFill>
                      <a:schemeClr val="tx1"/>
                    </a:solidFill>
                  </a:rPr>
                  <a:t>Losses in the lines, which are a function of the peak load, contribute to the variable part of the cost. </a:t>
                </a:r>
              </a:p>
              <a:p>
                <a:pPr algn="just">
                  <a:spcAft>
                    <a:spcPts val="600"/>
                  </a:spcAft>
                </a:pPr>
                <a:r>
                  <a:rPr lang="en-US" sz="2400" dirty="0">
                    <a:solidFill>
                      <a:schemeClr val="tx1"/>
                    </a:solidFill>
                  </a:rPr>
                  <a:t>If there were any load growth, this cost would increase every year. </a:t>
                </a:r>
              </a:p>
              <a:p>
                <a:pPr algn="just">
                  <a:spcAft>
                    <a:spcPts val="600"/>
                  </a:spcAft>
                </a:pPr>
                <a:r>
                  <a:rPr lang="en-US" sz="2400" dirty="0">
                    <a:solidFill>
                      <a:schemeClr val="tx1"/>
                    </a:solidFill>
                  </a:rPr>
                  <a:t>Thus, if the peak load in the first year of operation of the line is </a:t>
                </a:r>
                <a:r>
                  <a:rPr lang="en-US" sz="2400" i="1" dirty="0">
                    <a:solidFill>
                      <a:schemeClr val="tx1"/>
                    </a:solidFill>
                  </a:rPr>
                  <a:t>P </a:t>
                </a:r>
                <a:r>
                  <a:rPr lang="en-US" sz="2400" dirty="0">
                    <a:solidFill>
                      <a:schemeClr val="tx1"/>
                    </a:solidFill>
                  </a:rPr>
                  <a:t>MW, losses due to this load can be computed by first determining the current, which is</a:t>
                </a:r>
              </a:p>
              <a:p>
                <a:pPr marL="0" indent="0" algn="ctr">
                  <a:spcAft>
                    <a:spcPts val="600"/>
                  </a:spcAft>
                  <a:buNone/>
                </a:pPr>
                <a14:m>
                  <m:oMath xmlns:m="http://schemas.openxmlformats.org/officeDocument/2006/math">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m:t>
                    </m:r>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num>
                      <m:den>
                        <m:rad>
                          <m:radPr>
                            <m:degHide m:val="on"/>
                            <m:ctrlPr>
                              <a:rPr lang="en-US" sz="2400" i="1">
                                <a:solidFill>
                                  <a:schemeClr val="tx1"/>
                                </a:solidFill>
                                <a:effectLst/>
                                <a:latin typeface="Cambria Math" panose="02040503050406030204" pitchFamily="18" charset="0"/>
                              </a:rPr>
                            </m:ctrlPr>
                          </m:radPr>
                          <m:deg/>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𝑝𝑓</m:t>
                        </m:r>
                      </m:den>
                    </m:f>
                    <m:r>
                      <m:rPr>
                        <m:nor/>
                      </m:rPr>
                      <a:rPr lang="en-US" sz="2400">
                        <a:solidFill>
                          <a:schemeClr val="tx1"/>
                        </a:solidFill>
                        <a:effectLst/>
                        <a:ea typeface="Calibri" panose="020F0502020204030204" pitchFamily="34" charset="0"/>
                        <a:cs typeface="Times New Roman" panose="02020603050405020304" pitchFamily="18" charset="0"/>
                      </a:rPr>
                      <m:t> </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2400" dirty="0">
                    <a:solidFill>
                      <a:schemeClr val="tx1"/>
                    </a:solidFill>
                  </a:rPr>
                  <a:t> </a:t>
                </a:r>
              </a:p>
              <a:p>
                <a:pPr marL="0" indent="0">
                  <a:spcAft>
                    <a:spcPts val="600"/>
                  </a:spcAft>
                  <a:buNone/>
                </a:pPr>
                <a:r>
                  <a:rPr lang="en-US" sz="2400" dirty="0">
                    <a:solidFill>
                      <a:schemeClr val="tx1"/>
                    </a:solidFill>
                  </a:rPr>
                  <a:t>where </a:t>
                </a:r>
                <a:r>
                  <a:rPr lang="en-US" sz="2400" i="1" dirty="0">
                    <a:solidFill>
                      <a:schemeClr val="tx1"/>
                    </a:solidFill>
                  </a:rPr>
                  <a:t>V</a:t>
                </a:r>
                <a:r>
                  <a:rPr lang="en-US" sz="2400" dirty="0">
                    <a:solidFill>
                      <a:schemeClr val="tx1"/>
                    </a:solidFill>
                  </a:rPr>
                  <a:t> is the line-to-line voltage in kV, and </a:t>
                </a:r>
                <a:r>
                  <a:rPr lang="en-US" sz="2400" i="1" dirty="0">
                    <a:solidFill>
                      <a:schemeClr val="tx1"/>
                    </a:solidFill>
                  </a:rPr>
                  <a:t>pf</a:t>
                </a:r>
                <a:r>
                  <a:rPr lang="en-US" sz="2400" dirty="0">
                    <a:solidFill>
                      <a:schemeClr val="tx1"/>
                    </a:solidFill>
                  </a:rPr>
                  <a:t> is the power factor.</a:t>
                </a:r>
                <a:endParaRPr lang="en-US" sz="2400" dirty="0">
                  <a:effectLst/>
                  <a:ea typeface="Calibri" panose="020F0502020204030204" pitchFamily="34" charset="0"/>
                  <a:cs typeface="Times New Roman" panose="02020603050405020304" pitchFamily="18" charset="0"/>
                </a:endParaRPr>
              </a:p>
              <a:p>
                <a:pPr marL="0" indent="0" algn="just">
                  <a:spcAft>
                    <a:spcPts val="600"/>
                  </a:spcAft>
                  <a:buNone/>
                </a:pPr>
                <a:endParaRPr lang="en-US" sz="24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828675"/>
                <a:ext cx="8229600" cy="4635479"/>
              </a:xfrm>
              <a:blipFill>
                <a:blip r:embed="rId2"/>
                <a:stretch>
                  <a:fillRect l="-1111" t="-1053" r="-1111" b="-3158"/>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54A97817-4790-9633-096E-044A7A9629B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45282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21</a:t>
            </a:fld>
            <a:endParaRPr lang="en-US">
              <a:latin typeface="+mn-lt"/>
            </a:endParaRP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28675"/>
                <a:ext cx="8229600" cy="3908425"/>
              </a:xfrm>
            </p:spPr>
            <p:txBody>
              <a:bodyPr/>
              <a:lstStyle/>
              <a:p>
                <a:pPr algn="just">
                  <a:spcAft>
                    <a:spcPts val="600"/>
                  </a:spcAft>
                </a:pPr>
                <a:r>
                  <a:rPr lang="en-US" sz="2400" dirty="0">
                    <a:solidFill>
                      <a:schemeClr val="tx1"/>
                    </a:solidFill>
                    <a:ea typeface="Calibri" panose="020F0502020204030204" pitchFamily="34" charset="0"/>
                    <a:cs typeface="Times New Roman" panose="02020603050405020304" pitchFamily="18" charset="0"/>
                  </a:rPr>
                  <a:t>Total losses at peak load are </a:t>
                </a:r>
                <a14:m>
                  <m:oMath xmlns:m="http://schemas.openxmlformats.org/officeDocument/2006/math">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p>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𝑟</m:t>
                    </m:r>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chemeClr val="tx1"/>
                    </a:solidFill>
                  </a:rPr>
                  <a:t>Hence, for an annual loss factor (ratio of average loss to loss at peak load)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sf</m:t>
                        </m:r>
                      </m:sub>
                    </m:sSub>
                  </m:oMath>
                </a14:m>
                <a:r>
                  <a:rPr lang="en-US" sz="2400" dirty="0">
                    <a:solidFill>
                      <a:schemeClr val="tx1"/>
                    </a:solidFill>
                  </a:rPr>
                  <a:t>, the total energy losses in the first year for one mile of a three-phase line with a resistance of </a:t>
                </a:r>
                <a:r>
                  <a:rPr lang="en-US" sz="2400" i="1" dirty="0">
                    <a:solidFill>
                      <a:schemeClr val="tx1"/>
                    </a:solidFill>
                  </a:rPr>
                  <a:t>r</a:t>
                </a:r>
                <a:r>
                  <a:rPr lang="en-US" sz="2400" dirty="0">
                    <a:solidFill>
                      <a:schemeClr val="tx1"/>
                    </a:solidFill>
                  </a:rPr>
                  <a:t> ohms per mile are,</a:t>
                </a:r>
              </a:p>
              <a:p>
                <a:pPr marL="0" indent="0" algn="ctr">
                  <a:spcAft>
                    <a:spcPts val="600"/>
                  </a:spcAft>
                  <a:buNone/>
                </a:pPr>
                <a14:m>
                  <m:oMath xmlns:m="http://schemas.openxmlformats.org/officeDocument/2006/math">
                    <m:m>
                      <m:mPr>
                        <m:plcHide m:val="on"/>
                        <m:mcs>
                          <m:mc>
                            <m:mcPr>
                              <m:count m:val="2"/>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Loss</m:t>
                              </m:r>
                              <m:r>
                                <m:rPr>
                                  <m:nor/>
                                </m:rPr>
                                <a:rPr lang="en-US" sz="2400" i="1">
                                  <a:solidFill>
                                    <a:schemeClr val="tx1"/>
                                  </a:solidFill>
                                  <a:effectLst/>
                                  <a:ea typeface="Calibri" panose="020F0502020204030204" pitchFamily="34" charset="0"/>
                                  <a:cs typeface="Times New Roman" panose="02020603050405020304" pitchFamily="18" charset="0"/>
                                </a:rPr>
                                <m:t> </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8760×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𝑠𝑓</m:t>
                                  </m:r>
                                </m:sub>
                              </m:sSub>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𝑉𝑝𝑓</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kWh</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mr>
                    </m:m>
                  </m:oMath>
                </a14:m>
                <a:r>
                  <a:rPr lang="en-US" sz="2400" dirty="0">
                    <a:effectLst/>
                    <a:ea typeface="Calibri" panose="020F0502020204030204" pitchFamily="34" charset="0"/>
                    <a:cs typeface="Times New Roman" panose="02020603050405020304" pitchFamily="18" charset="0"/>
                  </a:rPr>
                  <a:t>  </a:t>
                </a:r>
              </a:p>
              <a:p>
                <a:pPr marL="0" indent="0" algn="ctr">
                  <a:spcAft>
                    <a:spcPts val="600"/>
                  </a:spcAft>
                  <a:buNone/>
                </a:pPr>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a14:m>
                <a:r>
                  <a:rPr lang="en-US" sz="2400" dirty="0">
                    <a:effectLst/>
                    <a:ea typeface="Calibri" panose="020F0502020204030204" pitchFamily="34" charset="0"/>
                    <a:cs typeface="Times New Roman" panose="02020603050405020304" pitchFamily="18" charset="0"/>
                  </a:rPr>
                  <a:t>  </a:t>
                </a:r>
              </a:p>
              <a:p>
                <a:pPr marL="0" indent="0">
                  <a:spcBef>
                    <a:spcPts val="0"/>
                  </a:spcBef>
                  <a:spcAft>
                    <a:spcPts val="0"/>
                  </a:spcAft>
                  <a:buNone/>
                </a:pPr>
                <a:r>
                  <a:rPr lang="en-US" sz="2400" dirty="0">
                    <a:solidFill>
                      <a:schemeClr val="tx1"/>
                    </a:solidFill>
                    <a:effectLst/>
                    <a:ea typeface="Calibri" panose="020F0502020204030204" pitchFamily="34" charset="0"/>
                    <a:cs typeface="Times New Roman" panose="02020603050405020304" pitchFamily="18" charset="0"/>
                  </a:rPr>
                  <a:t>where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8760×</m:t>
                        </m:r>
                        <m:sSup>
                          <m:sSupPr>
                            <m:ctrlPr>
                              <a:rPr lang="en-US" sz="2400" i="1">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𝑉𝑝</m:t>
                        </m:r>
                        <m:sSup>
                          <m:sSupPr>
                            <m:ctrlPr>
                              <a:rPr lang="en-US" sz="2400" i="1">
                                <a:solidFill>
                                  <a:schemeClr val="tx1"/>
                                </a:solidFill>
                                <a:effectLst/>
                                <a:latin typeface="Cambria Math" panose="020405030504060302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solidFill>
                      <a:schemeClr val="tx1"/>
                    </a:solidFill>
                    <a:effectLst/>
                    <a:ea typeface="Calibri" panose="020F0502020204030204" pitchFamily="34" charset="0"/>
                    <a:cs typeface="Times New Roman" panose="02020603050405020304" pitchFamily="18" charset="0"/>
                  </a:rPr>
                  <a:t> is a constant for the given values of various quantities.</a:t>
                </a:r>
                <a:endParaRPr lang="en-US" sz="2400" dirty="0">
                  <a:effectLst/>
                  <a:ea typeface="Calibri" panose="020F0502020204030204" pitchFamily="34" charset="0"/>
                  <a:cs typeface="Times New Roman" panose="02020603050405020304" pitchFamily="18" charset="0"/>
                </a:endParaRPr>
              </a:p>
            </p:txBody>
          </p:sp>
        </mc:Choice>
        <mc:Fallback>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828675"/>
                <a:ext cx="8229600" cy="3908425"/>
              </a:xfrm>
              <a:blipFill>
                <a:blip r:embed="rId2"/>
                <a:stretch>
                  <a:fillRect l="-1111" t="-1248" r="-1111" b="-10140"/>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54A97817-4790-9633-096E-044A7A9629B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04715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22</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149350"/>
                <a:ext cx="8229600" cy="2660650"/>
              </a:xfrm>
            </p:spPr>
            <p:txBody>
              <a:bodyPr/>
              <a:lstStyle/>
              <a:p>
                <a:pPr algn="just">
                  <a:spcBef>
                    <a:spcPts val="0"/>
                  </a:spcBef>
                  <a:spcAft>
                    <a:spcPts val="1200"/>
                  </a:spcAft>
                </a:pPr>
                <a:r>
                  <a:rPr lang="en-US" sz="2400" dirty="0">
                    <a:solidFill>
                      <a:schemeClr val="tx1"/>
                    </a:solidFill>
                    <a:effectLst/>
                    <a:ea typeface="Calibri" panose="020F0502020204030204" pitchFamily="34" charset="0"/>
                    <a:cs typeface="Times New Roman" panose="02020603050405020304" pitchFamily="18" charset="0"/>
                  </a:rPr>
                  <a:t>Multiplying the </a:t>
                </a:r>
                <a:r>
                  <a:rPr lang="en-US" sz="2400" dirty="0">
                    <a:solidFill>
                      <a:schemeClr val="tx1"/>
                    </a:solidFill>
                    <a:ea typeface="Calibri" panose="020F0502020204030204" pitchFamily="34" charset="0"/>
                    <a:cs typeface="Times New Roman" panose="02020603050405020304" pitchFamily="18" charset="0"/>
                  </a:rPr>
                  <a:t>previous equation </a:t>
                </a:r>
                <a:r>
                  <a:rPr lang="en-US" sz="2400" dirty="0">
                    <a:solidFill>
                      <a:schemeClr val="tx1"/>
                    </a:solidFill>
                    <a:effectLst/>
                    <a:ea typeface="Calibri" panose="020F0502020204030204" pitchFamily="34" charset="0"/>
                    <a:cs typeface="Times New Roman" panose="02020603050405020304" pitchFamily="18" charset="0"/>
                  </a:rPr>
                  <a:t>by </a:t>
                </a:r>
                <a:r>
                  <a:rPr lang="en-US" sz="2400" i="1" dirty="0">
                    <a:solidFill>
                      <a:schemeClr val="tx1"/>
                    </a:solidFill>
                    <a:effectLst/>
                    <a:ea typeface="Calibri" panose="020F0502020204030204" pitchFamily="34" charset="0"/>
                    <a:cs typeface="Times New Roman" panose="02020603050405020304" pitchFamily="18" charset="0"/>
                  </a:rPr>
                  <a:t>c</a:t>
                </a:r>
                <a:r>
                  <a:rPr lang="en-US" sz="2400" dirty="0">
                    <a:solidFill>
                      <a:schemeClr val="tx1"/>
                    </a:solidFill>
                    <a:effectLst/>
                    <a:ea typeface="Calibri" panose="020F0502020204030204" pitchFamily="34" charset="0"/>
                    <a:cs typeface="Times New Roman" panose="02020603050405020304" pitchFamily="18" charset="0"/>
                  </a:rPr>
                  <a:t> (cost of energy in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kWh</m:t>
                    </m:r>
                  </m:oMath>
                </a14:m>
                <a:r>
                  <a:rPr lang="en-US" sz="2400" dirty="0">
                    <a:solidFill>
                      <a:schemeClr val="tx1"/>
                    </a:solidFill>
                    <a:effectLst/>
                    <a:ea typeface="Calibri" panose="020F0502020204030204" pitchFamily="34" charset="0"/>
                    <a:cs typeface="Times New Roman" panose="02020603050405020304" pitchFamily="18" charset="0"/>
                  </a:rPr>
                  <a:t> ) gives the cost of losses in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ea typeface="Calibri" panose="020F0502020204030204" pitchFamily="34" charset="0"/>
                    <a:cs typeface="Times New Roman" panose="02020603050405020304" pitchFamily="18" charset="0"/>
                  </a:rPr>
                  <a:t> mile for the first year.</a:t>
                </a:r>
              </a:p>
              <a:p>
                <a:pPr algn="just">
                  <a:spcBef>
                    <a:spcPts val="0"/>
                  </a:spcBef>
                  <a:spcAft>
                    <a:spcPts val="1200"/>
                  </a:spcAft>
                </a:pPr>
                <a:r>
                  <a:rPr lang="en-US" sz="2400" dirty="0">
                    <a:solidFill>
                      <a:schemeClr val="tx1"/>
                    </a:solidFill>
                    <a:effectLst/>
                    <a:ea typeface="Calibri" panose="020F0502020204030204" pitchFamily="34" charset="0"/>
                    <a:cs typeface="Times New Roman" panose="02020603050405020304" pitchFamily="18" charset="0"/>
                  </a:rPr>
                  <a:t>Now, consider that peak load grows at a rate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2400" dirty="0">
                    <a:solidFill>
                      <a:schemeClr val="tx1"/>
                    </a:solidFill>
                    <a:effectLst/>
                    <a:ea typeface="Calibri" panose="020F0502020204030204" pitchFamily="34" charset="0"/>
                    <a:cs typeface="Times New Roman" panose="02020603050405020304" pitchFamily="18" charset="0"/>
                  </a:rPr>
                  <a:t> per year. Therefore, the peak load in the </a:t>
                </a:r>
                <a14:m>
                  <m:oMath xmlns:m="http://schemas.openxmlformats.org/officeDocument/2006/math">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p>
                        <m:r>
                          <m:rPr>
                            <m:nor/>
                          </m:rPr>
                          <a:rPr lang="en-US" sz="2400">
                            <a:solidFill>
                              <a:schemeClr val="tx1"/>
                            </a:solidFill>
                            <a:effectLst/>
                            <a:ea typeface="Calibri" panose="020F0502020204030204" pitchFamily="34" charset="0"/>
                            <a:cs typeface="Times New Roman" panose="02020603050405020304" pitchFamily="18" charset="0"/>
                          </a:rPr>
                          <m:t>th</m:t>
                        </m:r>
                        <m:r>
                          <m:rPr>
                            <m:nor/>
                          </m:rPr>
                          <a:rPr lang="en-US" sz="2400" i="1">
                            <a:solidFill>
                              <a:schemeClr val="tx1"/>
                            </a:solidFill>
                            <a:effectLst/>
                            <a:ea typeface="Calibri" panose="020F0502020204030204" pitchFamily="34" charset="0"/>
                            <a:cs typeface="Times New Roman" panose="02020603050405020304" pitchFamily="18" charset="0"/>
                          </a:rPr>
                          <m:t> </m:t>
                        </m:r>
                      </m:sup>
                    </m:sSup>
                  </m:oMath>
                </a14:m>
                <a:r>
                  <a:rPr lang="en-US" sz="2400" dirty="0">
                    <a:solidFill>
                      <a:schemeClr val="tx1"/>
                    </a:solidFill>
                    <a:effectLst/>
                    <a:ea typeface="Calibri" panose="020F0502020204030204" pitchFamily="34" charset="0"/>
                    <a:cs typeface="Times New Roman" panose="02020603050405020304" pitchFamily="18" charset="0"/>
                  </a:rPr>
                  <a:t> year is given by,</a:t>
                </a:r>
              </a:p>
              <a:p>
                <a:pPr marL="0" indent="0" algn="ctr">
                  <a:spcBef>
                    <a:spcPts val="0"/>
                  </a:spcBef>
                  <a:spcAft>
                    <a:spcPts val="1200"/>
                  </a:spcAft>
                  <a:buNone/>
                </a:pP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solidFill>
                      <a:schemeClr val="tx1"/>
                    </a:solidFill>
                    <a:effectLst/>
                    <a:ea typeface="Calibri" panose="020F0502020204030204" pitchFamily="34" charset="0"/>
                    <a:cs typeface="Times New Roman" panose="02020603050405020304" pitchFamily="18" charset="0"/>
                  </a:rPr>
                  <a:t> </a:t>
                </a: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1149350"/>
                <a:ext cx="8229600" cy="2660650"/>
              </a:xfrm>
              <a:blipFill>
                <a:blip r:embed="rId2"/>
                <a:stretch>
                  <a:fillRect l="-593" t="-1835" r="-111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FAA41070-8CE6-0021-1099-397A44217CB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24969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23</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149350"/>
                <a:ext cx="8229600" cy="4314804"/>
              </a:xfrm>
            </p:spPr>
            <p:txBody>
              <a:bodyPr/>
              <a:lstStyle/>
              <a:p>
                <a:pPr algn="just">
                  <a:spcBef>
                    <a:spcPts val="0"/>
                  </a:spcBef>
                  <a:spcAft>
                    <a:spcPts val="1200"/>
                  </a:spcAft>
                </a:pPr>
                <a:r>
                  <a:rPr lang="en-US" sz="2400" dirty="0">
                    <a:solidFill>
                      <a:schemeClr val="tx1"/>
                    </a:solidFill>
                    <a:effectLst/>
                    <a:ea typeface="Calibri" panose="020F0502020204030204" pitchFamily="34" charset="0"/>
                    <a:cs typeface="Times New Roman" panose="02020603050405020304" pitchFamily="18" charset="0"/>
                  </a:rPr>
                  <a:t>Therefore, losses in the </a:t>
                </a:r>
                <a14:m>
                  <m:oMath xmlns:m="http://schemas.openxmlformats.org/officeDocument/2006/math">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p>
                        <m:r>
                          <m:rPr>
                            <m:nor/>
                          </m:rPr>
                          <a:rPr lang="en-US" sz="2400">
                            <a:solidFill>
                              <a:schemeClr val="tx1"/>
                            </a:solidFill>
                            <a:effectLst/>
                            <a:ea typeface="Calibri" panose="020F0502020204030204" pitchFamily="34" charset="0"/>
                            <a:cs typeface="Times New Roman" panose="02020603050405020304" pitchFamily="18" charset="0"/>
                          </a:rPr>
                          <m:t>th</m:t>
                        </m:r>
                        <m:r>
                          <m:rPr>
                            <m:nor/>
                          </m:rPr>
                          <a:rPr lang="en-US" sz="2400" i="1">
                            <a:solidFill>
                              <a:schemeClr val="tx1"/>
                            </a:solidFill>
                            <a:effectLst/>
                            <a:ea typeface="Calibri" panose="020F0502020204030204" pitchFamily="34" charset="0"/>
                            <a:cs typeface="Times New Roman" panose="02020603050405020304" pitchFamily="18" charset="0"/>
                          </a:rPr>
                          <m:t> </m:t>
                        </m:r>
                      </m:sup>
                    </m:sSup>
                  </m:oMath>
                </a14:m>
                <a:r>
                  <a:rPr lang="en-US" sz="2400" dirty="0">
                    <a:solidFill>
                      <a:schemeClr val="tx1"/>
                    </a:solidFill>
                    <a:effectLst/>
                    <a:ea typeface="Calibri" panose="020F0502020204030204" pitchFamily="34" charset="0"/>
                    <a:cs typeface="Times New Roman" panose="02020603050405020304" pitchFamily="18" charset="0"/>
                  </a:rPr>
                  <a:t> year (</a:t>
                </a:r>
                <a14:m>
                  <m:oMath xmlns:m="http://schemas.openxmlformats.org/officeDocument/2006/math">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Sub>
                      <m:sSub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400" dirty="0">
                    <a:solidFill>
                      <a:schemeClr val="tx1"/>
                    </a:solidFill>
                    <a:effectLst/>
                    <a:ea typeface="Calibri" panose="020F0502020204030204" pitchFamily="34" charset="0"/>
                    <a:cs typeface="Times New Roman" panose="02020603050405020304" pitchFamily="18" charset="0"/>
                  </a:rPr>
                  <a:t>) with the peak load of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400" dirty="0">
                    <a:solidFill>
                      <a:schemeClr val="tx1"/>
                    </a:solidFill>
                    <a:effectLst/>
                    <a:ea typeface="Calibri" panose="020F0502020204030204" pitchFamily="34" charset="0"/>
                    <a:cs typeface="Times New Roman" panose="02020603050405020304" pitchFamily="18" charset="0"/>
                  </a:rPr>
                  <a:t> and the assumption that all the quantities in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oMath>
                </a14:m>
                <a:r>
                  <a:rPr lang="en-US" sz="2400" dirty="0">
                    <a:solidFill>
                      <a:schemeClr val="tx1"/>
                    </a:solidFill>
                    <a:effectLst/>
                    <a:ea typeface="Calibri" panose="020F0502020204030204" pitchFamily="34" charset="0"/>
                    <a:cs typeface="Times New Roman" panose="02020603050405020304" pitchFamily="18" charset="0"/>
                  </a:rPr>
                  <a:t> are fixed are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m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d>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mr>
                      </m:m>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r>
                  <a:rPr lang="en-US" sz="2400" dirty="0">
                    <a:solidFill>
                      <a:schemeClr val="tx1"/>
                    </a:solidFill>
                    <a:effectLst/>
                    <a:ea typeface="Calibri" panose="020F0502020204030204" pitchFamily="34" charset="0"/>
                    <a:cs typeface="Times New Roman" panose="02020603050405020304" pitchFamily="18" charset="0"/>
                  </a:rPr>
                  <a:t>Now, if we let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24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mr>
                        <m:mr>
                          <m:e/>
                        </m:mr>
                      </m:m>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indent="0" algn="ctr">
                  <a:spcBef>
                    <a:spcPts val="0"/>
                  </a:spcBef>
                  <a:spcAft>
                    <a:spcPts val="1200"/>
                  </a:spcAft>
                  <a:buNone/>
                </a:pPr>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oMath>
                </a14:m>
                <a:endParaRPr lang="en-US" sz="24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1149350"/>
                <a:ext cx="8229600" cy="4314804"/>
              </a:xfrm>
              <a:blipFill>
                <a:blip r:embed="rId2"/>
                <a:stretch>
                  <a:fillRect l="-1111" r="-111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FAA41070-8CE6-0021-1099-397A44217CB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95503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24</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flipH="1">
                <a:off x="457200" y="777871"/>
                <a:ext cx="8470900" cy="5302258"/>
              </a:xfrm>
            </p:spPr>
            <p:txBody>
              <a:bodyPr/>
              <a:lstStyle/>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sz="2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Loss</m:t>
                          </m:r>
                        </m:e>
                        <m:sub>
                          <m:r>
                            <a:rPr lang="en-US" sz="2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𝐿𝑜𝑠</m:t>
                      </m:r>
                      <m:sSub>
                        <m:sSubPr>
                          <m:ctrlP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1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p>
                        <m:sSupPr>
                          <m:ctrlPr>
                            <a:rPr lang="en-US" sz="2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en-US" sz="2100" dirty="0">
                  <a:solidFill>
                    <a:schemeClr val="tx1"/>
                  </a:solidFill>
                </a:endParaRPr>
              </a:p>
              <a:p>
                <a:pPr algn="just">
                  <a:spcAft>
                    <a:spcPts val="600"/>
                  </a:spcAft>
                </a:pPr>
                <a:r>
                  <a:rPr lang="en-US" sz="2100" dirty="0">
                    <a:solidFill>
                      <a:schemeClr val="tx1"/>
                    </a:solidFill>
                  </a:rPr>
                  <a:t>Losses will grow at a rate of j, while other terms in </a:t>
                </a:r>
                <a14:m>
                  <m:oMath xmlns:m="http://schemas.openxmlformats.org/officeDocument/2006/math">
                    <m: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𝐿𝑜𝑠</m:t>
                    </m:r>
                    <m:sSub>
                      <m:sSubPr>
                        <m:ctrlP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21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100" dirty="0">
                    <a:solidFill>
                      <a:schemeClr val="tx1"/>
                    </a:solidFill>
                  </a:rPr>
                  <a:t> remain constant.</a:t>
                </a:r>
              </a:p>
              <a:p>
                <a:pPr algn="just">
                  <a:spcAft>
                    <a:spcPts val="600"/>
                  </a:spcAft>
                </a:pPr>
                <a:r>
                  <a:rPr lang="en-US" sz="2100" dirty="0">
                    <a:solidFill>
                      <a:schemeClr val="tx1"/>
                    </a:solidFill>
                  </a:rPr>
                  <a:t>Escalating quantities calculated using present worth factor from the expression of Present Worth of Geometric Series (as discussed in page 7).</a:t>
                </a:r>
              </a:p>
              <a:p>
                <a:pPr algn="just">
                  <a:spcAft>
                    <a:spcPts val="600"/>
                  </a:spcAft>
                </a:pPr>
                <a:r>
                  <a:rPr lang="en-US" sz="2100" dirty="0">
                    <a:solidFill>
                      <a:schemeClr val="tx1"/>
                    </a:solidFill>
                  </a:rPr>
                  <a:t>As a variation to this issue, we can consider that the load would grow at a certain rate for the first N years and then remain constant. Such a situation can be very easily included in the calculations by splitting the present worth calculation into two parts:</a:t>
                </a:r>
              </a:p>
              <a:p>
                <a:pPr lvl="1" algn="just">
                  <a:spcAft>
                    <a:spcPts val="600"/>
                  </a:spcAft>
                </a:pPr>
                <a:r>
                  <a:rPr lang="en-US" sz="2100" dirty="0">
                    <a:solidFill>
                      <a:srgbClr val="FF0000"/>
                    </a:solidFill>
                  </a:rPr>
                  <a:t>First part: </a:t>
                </a:r>
                <a:r>
                  <a:rPr lang="en-US" sz="2100" dirty="0">
                    <a:solidFill>
                      <a:schemeClr val="tx1"/>
                    </a:solidFill>
                  </a:rPr>
                  <a:t>Present worth of geometric series for N years with load increasing at m per year.</a:t>
                </a:r>
              </a:p>
              <a:p>
                <a:pPr lvl="1" algn="just">
                  <a:spcAft>
                    <a:spcPts val="600"/>
                  </a:spcAft>
                </a:pPr>
                <a:r>
                  <a:rPr lang="en-US" sz="2100" dirty="0">
                    <a:solidFill>
                      <a:srgbClr val="FF0000"/>
                    </a:solidFill>
                  </a:rPr>
                  <a:t>Second part: </a:t>
                </a:r>
                <a:r>
                  <a:rPr lang="en-US" sz="2100" dirty="0">
                    <a:solidFill>
                      <a:schemeClr val="tx1"/>
                    </a:solidFill>
                  </a:rPr>
                  <a:t>Present worth for remaining years with load set at Nth year's value.</a:t>
                </a:r>
                <a:r>
                  <a:rPr lang="en-US" sz="2100" dirty="0">
                    <a:solidFill>
                      <a:schemeClr val="tx1"/>
                    </a:solidFill>
                    <a:effectLst/>
                    <a:ea typeface="Calibri" panose="020F0502020204030204" pitchFamily="34" charset="0"/>
                    <a:cs typeface="Times New Roman" panose="02020603050405020304" pitchFamily="18" charset="0"/>
                  </a:rPr>
                  <a:t> </a:t>
                </a:r>
              </a:p>
              <a:p>
                <a:pPr algn="just">
                  <a:spcAft>
                    <a:spcPts val="600"/>
                  </a:spcAft>
                </a:pPr>
                <a:endParaRPr lang="en-US" sz="16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flipH="1">
                <a:off x="457200" y="777871"/>
                <a:ext cx="8470900" cy="5302258"/>
              </a:xfrm>
              <a:blipFill>
                <a:blip r:embed="rId2"/>
                <a:stretch>
                  <a:fillRect l="-360" r="-791" b="-1726"/>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FC24BB1E-810F-6309-D2CA-6123A4BB83D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32652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latin typeface="+mn-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25</a:t>
            </a:fld>
            <a:endParaRPr lang="en-US">
              <a:latin typeface="+mn-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flipH="1">
                <a:off x="457200" y="777871"/>
                <a:ext cx="8293100" cy="3413129"/>
              </a:xfrm>
            </p:spPr>
            <p:txBody>
              <a:bodyPr/>
              <a:lstStyle/>
              <a:p>
                <a:pPr algn="just">
                  <a:spcAft>
                    <a:spcPts val="600"/>
                  </a:spcAft>
                </a:pPr>
                <a:r>
                  <a:rPr lang="en-US" sz="2400" dirty="0">
                    <a:solidFill>
                      <a:schemeClr val="tx1"/>
                    </a:solidFill>
                  </a:rPr>
                  <a:t>To obtain the total present worth, the cost of a line with a specific size of a conductor, we add the installation cost, the present worth of operation and maintenance, and the present worth of losses and obtain the following expression of the total present worth cost:</a:t>
                </a:r>
                <a:endParaRPr lang="en-US" sz="24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lgn="ctr">
                  <a:spcAft>
                    <a:spcPts val="600"/>
                  </a:spcAft>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2400">
                            <a:solidFill>
                              <a:schemeClr val="tx1"/>
                            </a:solidFill>
                            <a:effectLst/>
                            <a:ea typeface="Calibri" panose="020F0502020204030204" pitchFamily="34" charset="0"/>
                            <a:cs typeface="Times New Roman" panose="02020603050405020304" pitchFamily="18" charset="0"/>
                          </a:rPr>
                          <m:t>Cost</m:t>
                        </m:r>
                        <m:r>
                          <m:rPr>
                            <m:nor/>
                          </m:rPr>
                          <a:rPr lang="en-US" sz="2400" i="1">
                            <a:solidFill>
                              <a:schemeClr val="tx1"/>
                            </a:solidFill>
                            <a:effectLst/>
                            <a:ea typeface="Calibri" panose="020F0502020204030204" pitchFamily="34" charset="0"/>
                            <a:cs typeface="Times New Roman" panose="02020603050405020304" pitchFamily="18" charset="0"/>
                          </a:rPr>
                          <m:t> </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mile</m:t>
                    </m:r>
                    <m:r>
                      <m:rPr>
                        <m:nor/>
                      </m:rPr>
                      <a:rPr lang="en-US" sz="2400" i="1">
                        <a:solidFill>
                          <a:schemeClr val="tx1"/>
                        </a:solidFill>
                        <a:effectLst/>
                        <a:ea typeface="Calibri" panose="020F0502020204030204" pitchFamily="34" charset="0"/>
                        <a:cs typeface="Times New Roman" panose="02020603050405020304" pitchFamily="18" charset="0"/>
                      </a:rPr>
                      <m:t> </m:t>
                    </m:r>
                  </m:oMath>
                </a14:m>
                <a:r>
                  <a:rPr lang="en-US" sz="2400" dirty="0">
                    <a:solidFill>
                      <a:schemeClr val="tx1"/>
                    </a:solidFill>
                    <a:effectLst/>
                    <a:ea typeface="Calibri" panose="020F0502020204030204" pitchFamily="34" charset="0"/>
                    <a:cs typeface="Times New Roman" panose="02020603050405020304" pitchFamily="18" charset="0"/>
                  </a:rPr>
                  <a:t> </a:t>
                </a:r>
              </a:p>
              <a:p>
                <a:pPr marL="0" indent="0">
                  <a:spcAft>
                    <a:spcPts val="600"/>
                  </a:spcAft>
                  <a:buNone/>
                </a:pPr>
                <a:r>
                  <a:rPr lang="en-US" sz="2400" dirty="0">
                    <a:solidFill>
                      <a:schemeClr val="tx1"/>
                    </a:solidFill>
                    <a:effectLst/>
                    <a:ea typeface="Calibri" panose="020F0502020204030204" pitchFamily="34" charset="0"/>
                    <a:cs typeface="Times New Roman" panose="02020603050405020304" pitchFamily="18" charset="0"/>
                  </a:rPr>
                  <a:t>where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2400" b="0" i="1" smtClean="0">
                        <a:solidFill>
                          <a:schemeClr val="tx1"/>
                        </a:solidFill>
                        <a:latin typeface="Cambria Math" panose="02040503050406030204" pitchFamily="18" charset="0"/>
                      </a:rPr>
                      <m:t>𝐶𝑜𝑠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𝑡</m:t>
                        </m:r>
                      </m:e>
                      <m:sub>
                        <m:r>
                          <a:rPr lang="en-US" sz="2400" b="0" i="1" smtClean="0">
                            <a:solidFill>
                              <a:schemeClr val="tx1"/>
                            </a:solidFill>
                            <a:latin typeface="Cambria Math" panose="02040503050406030204" pitchFamily="18" charset="0"/>
                          </a:rPr>
                          <m:t>𝑖𝑛𝑠</m:t>
                        </m:r>
                      </m:sub>
                    </m:sSub>
                    <m:sSup>
                      <m:sSupPr>
                        <m:ctrlPr>
                          <a:rPr lang="en-US" sz="2400" i="1">
                            <a:solidFill>
                              <a:schemeClr val="tx1"/>
                            </a:solidFill>
                            <a:effectLst/>
                            <a:latin typeface="Cambria Math" panose="020405030504060302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endChr m:val=""/>
                        <m:ctrlPr>
                          <a:rPr lang="en-US" sz="2400" i="1">
                            <a:solidFill>
                              <a:schemeClr val="tx1"/>
                            </a:solidFill>
                            <a:effectLst/>
                            <a:latin typeface="Cambria Math" panose="020405030504060302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d>
                      <m:dPr>
                        <m:begChr m:val=""/>
                        <m:ctrlPr>
                          <a:rPr lang="en-US" sz="2400" i="1">
                            <a:solidFill>
                              <a:schemeClr val="tx1"/>
                            </a:solidFill>
                            <a:effectLst/>
                            <a:latin typeface="Cambria Math" panose="02040503050406030204" pitchFamily="18" charset="0"/>
                          </a:rPr>
                        </m:ctrlPr>
                      </m:dPr>
                      <m:e>
                        <m:sSub>
                          <m:sSubPr>
                            <m:ctrlPr>
                              <a:rPr lang="en-US" sz="2400" i="1">
                                <a:solidFill>
                                  <a:schemeClr val="tx1"/>
                                </a:solidFill>
                                <a:effectLst/>
                                <a:latin typeface="Cambria Math" panose="02040503050406030204" pitchFamily="18" charset="0"/>
                              </a:rPr>
                            </m:ctrlPr>
                          </m:sSubPr>
                          <m:e>
                            <m:r>
                              <a:rPr lang="en-US" sz="2400" b="0" i="1" smtClean="0">
                                <a:solidFill>
                                  <a:schemeClr val="tx1"/>
                                </a:solidFill>
                                <a:effectLst/>
                                <a:latin typeface="Cambria Math" panose="02040503050406030204" pitchFamily="18" charset="0"/>
                              </a:rPr>
                              <m:t>𝐶𝑜𝑠𝑡</m:t>
                            </m:r>
                          </m:e>
                          <m:sub>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&amp;</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sub>
                        </m:sSub>
                      </m:e>
                    </m:d>
                  </m:oMath>
                </a14:m>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rPr>
                      <m:t>𝑏</m:t>
                    </m:r>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a:solidFill>
                              <a:schemeClr val="tx1"/>
                            </a:solidFill>
                            <a:latin typeface="Cambria Math" panose="02040503050406030204" pitchFamily="18" charset="0"/>
                          </a:rPr>
                          <m:t>8760×</m:t>
                        </m:r>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10</m:t>
                            </m:r>
                          </m:e>
                          <m:sup>
                            <m:r>
                              <a:rPr lang="en-US" sz="2400">
                                <a:solidFill>
                                  <a:schemeClr val="tx1"/>
                                </a:solidFill>
                                <a:latin typeface="Cambria Math" panose="02040503050406030204" pitchFamily="18" charset="0"/>
                              </a:rPr>
                              <m:t>3</m:t>
                            </m:r>
                          </m:sup>
                        </m:sSup>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m:rPr>
                                <m:sty m:val="p"/>
                              </m:rPr>
                              <a:rPr lang="en-US" sz="2400" b="0" i="0" smtClean="0">
                                <a:solidFill>
                                  <a:schemeClr val="tx1"/>
                                </a:solidFill>
                                <a:latin typeface="Cambria Math" panose="02040503050406030204" pitchFamily="18" charset="0"/>
                              </a:rPr>
                              <m:t>sf</m:t>
                            </m:r>
                          </m:sub>
                        </m:sSub>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PW</m:t>
                            </m:r>
                          </m:e>
                          <m:sub>
                            <m:r>
                              <a:rPr lang="en-US" sz="2400">
                                <a:solidFill>
                                  <a:schemeClr val="tx1"/>
                                </a:solidFill>
                                <a:latin typeface="Cambria Math" panose="02040503050406030204" pitchFamily="18" charset="0"/>
                              </a:rPr>
                              <m:t>2</m:t>
                            </m:r>
                          </m:sub>
                        </m:sSub>
                      </m:num>
                      <m:den>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𝑝𝑓</m:t>
                        </m:r>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m:t>
                            </m:r>
                          </m:e>
                          <m:sup>
                            <m:r>
                              <a:rPr lang="en-US" sz="2400">
                                <a:solidFill>
                                  <a:schemeClr val="tx1"/>
                                </a:solidFill>
                                <a:latin typeface="Cambria Math" panose="02040503050406030204" pitchFamily="18" charset="0"/>
                              </a:rPr>
                              <m:t>2</m:t>
                            </m:r>
                          </m:sup>
                        </m:sSup>
                      </m:den>
                    </m:f>
                    <m:r>
                      <a:rPr lang="en-US" sz="2400">
                        <a:solidFill>
                          <a:schemeClr val="tx1"/>
                        </a:solidFill>
                        <a:latin typeface="Cambria Math" panose="02040503050406030204" pitchFamily="18" charset="0"/>
                      </a:rPr>
                      <m:t>;</m:t>
                    </m:r>
                    <m:r>
                      <a:rPr lang="en-US" sz="2400" b="0" i="0" smtClean="0">
                        <a:solidFill>
                          <a:schemeClr val="tx1"/>
                        </a:solidFill>
                        <a:latin typeface="Cambria Math" panose="02040503050406030204" pitchFamily="18" charset="0"/>
                      </a:rPr>
                      <m:t> </m:t>
                    </m:r>
                  </m:oMath>
                </a14:m>
                <a:r>
                  <a:rPr lang="en-US" sz="2400" dirty="0">
                    <a:solidFill>
                      <a:schemeClr val="tx1"/>
                    </a:solidFill>
                  </a:rPr>
                  <a:t> </a:t>
                </a:r>
                <a:endParaRPr lang="en-US" sz="2400" dirty="0"/>
              </a:p>
              <a:p>
                <a:pPr marL="0" indent="0">
                  <a:spcAft>
                    <a:spcPts val="600"/>
                  </a:spcAft>
                  <a:buNone/>
                </a:pPr>
                <a:endParaRPr lang="en-US" sz="24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flipH="1">
                <a:off x="457200" y="777871"/>
                <a:ext cx="8293100" cy="3413129"/>
              </a:xfrm>
              <a:blipFill>
                <a:blip r:embed="rId2"/>
                <a:stretch>
                  <a:fillRect l="-1103" t="-1429" r="-1103"/>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FC24BB1E-810F-6309-D2CA-6123A4BB83D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72440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88068"/>
                <a:ext cx="8440057" cy="4337076"/>
              </a:xfrm>
            </p:spPr>
            <p:txBody>
              <a:bodyPr/>
              <a:lstStyle/>
              <a:p>
                <a:pPr marL="0" indent="0" algn="ctr">
                  <a:spcAft>
                    <a:spcPts val="600"/>
                  </a:spcAft>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24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Cost</m:t>
                        </m:r>
                        <m:r>
                          <m:rPr>
                            <m:nor/>
                          </m:rP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24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mile</m:t>
                    </m:r>
                    <m:r>
                      <m:rPr>
                        <m:nor/>
                      </m:rP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oMath>
                </a14:m>
                <a:r>
                  <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spcAft>
                    <a:spcPts val="600"/>
                  </a:spcAft>
                  <a:buNone/>
                </a:pPr>
                <a:r>
                  <a:rPr lang="en-US" sz="2400" dirty="0">
                    <a:solidFill>
                      <a:schemeClr val="tx1"/>
                    </a:solidFill>
                    <a:effectLst/>
                    <a:ea typeface="Calibri" panose="020F0502020204030204" pitchFamily="34" charset="0"/>
                    <a:cs typeface="Times New Roman" panose="02020603050405020304" pitchFamily="18" charset="0"/>
                  </a:rPr>
                  <a:t>where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2400" b="0" i="1" smtClean="0">
                        <a:solidFill>
                          <a:schemeClr val="tx1"/>
                        </a:solidFill>
                        <a:latin typeface="Cambria Math" panose="02040503050406030204" pitchFamily="18" charset="0"/>
                      </a:rPr>
                      <m:t>𝐶𝑜𝑠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𝑡</m:t>
                        </m:r>
                      </m:e>
                      <m:sub>
                        <m:r>
                          <a:rPr lang="en-US" sz="2400" b="0" i="1" smtClean="0">
                            <a:solidFill>
                              <a:schemeClr val="tx1"/>
                            </a:solidFill>
                            <a:latin typeface="Cambria Math" panose="02040503050406030204" pitchFamily="18" charset="0"/>
                          </a:rPr>
                          <m:t>𝑖𝑛𝑠</m:t>
                        </m:r>
                      </m:sub>
                    </m:sSub>
                    <m:sSup>
                      <m:sSupPr>
                        <m:ctrlPr>
                          <a:rPr lang="en-US" sz="2400" i="1">
                            <a:solidFill>
                              <a:schemeClr val="tx1"/>
                            </a:solidFill>
                            <a:effectLst/>
                            <a:latin typeface="Cambria Math" panose="020405030504060302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endChr m:val=""/>
                        <m:ctrlPr>
                          <a:rPr lang="en-US" sz="2400" i="1">
                            <a:solidFill>
                              <a:schemeClr val="tx1"/>
                            </a:solidFill>
                            <a:effectLst/>
                            <a:latin typeface="Cambria Math" panose="020405030504060302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d>
                      <m:dPr>
                        <m:begChr m:val=""/>
                        <m:ctrlPr>
                          <a:rPr lang="en-US" sz="2400" i="1">
                            <a:solidFill>
                              <a:schemeClr val="tx1"/>
                            </a:solidFill>
                            <a:effectLst/>
                            <a:latin typeface="Cambria Math" panose="02040503050406030204" pitchFamily="18" charset="0"/>
                          </a:rPr>
                        </m:ctrlPr>
                      </m:dPr>
                      <m:e>
                        <m:sSub>
                          <m:sSubPr>
                            <m:ctrlPr>
                              <a:rPr lang="en-US" sz="2400" i="1">
                                <a:solidFill>
                                  <a:schemeClr val="tx1"/>
                                </a:solidFill>
                                <a:effectLst/>
                                <a:latin typeface="Cambria Math" panose="02040503050406030204" pitchFamily="18" charset="0"/>
                              </a:rPr>
                            </m:ctrlPr>
                          </m:sSubPr>
                          <m:e>
                            <m:r>
                              <a:rPr lang="en-US" sz="2400" b="0" i="1" smtClean="0">
                                <a:solidFill>
                                  <a:schemeClr val="tx1"/>
                                </a:solidFill>
                                <a:effectLst/>
                                <a:latin typeface="Cambria Math" panose="02040503050406030204" pitchFamily="18" charset="0"/>
                              </a:rPr>
                              <m:t>𝐶𝑜𝑠𝑡</m:t>
                            </m:r>
                          </m:e>
                          <m:sub>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&amp;</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sub>
                        </m:sSub>
                      </m:e>
                    </m:d>
                  </m:oMath>
                </a14:m>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rPr>
                      <m:t>𝑏</m:t>
                    </m:r>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a:solidFill>
                              <a:schemeClr val="tx1"/>
                            </a:solidFill>
                            <a:latin typeface="Cambria Math" panose="02040503050406030204" pitchFamily="18" charset="0"/>
                          </a:rPr>
                          <m:t>8760×</m:t>
                        </m:r>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10</m:t>
                            </m:r>
                          </m:e>
                          <m:sup>
                            <m:r>
                              <a:rPr lang="en-US" sz="2400">
                                <a:solidFill>
                                  <a:schemeClr val="tx1"/>
                                </a:solidFill>
                                <a:latin typeface="Cambria Math" panose="02040503050406030204" pitchFamily="18" charset="0"/>
                              </a:rPr>
                              <m:t>3</m:t>
                            </m:r>
                          </m:sup>
                        </m:sSup>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m:rPr>
                                <m:sty m:val="p"/>
                              </m:rPr>
                              <a:rPr lang="en-US" sz="2400" b="0" i="0" smtClean="0">
                                <a:solidFill>
                                  <a:schemeClr val="tx1"/>
                                </a:solidFill>
                                <a:latin typeface="Cambria Math" panose="02040503050406030204" pitchFamily="18" charset="0"/>
                              </a:rPr>
                              <m:t>sf</m:t>
                            </m:r>
                          </m:sub>
                        </m:sSub>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PW</m:t>
                            </m:r>
                          </m:e>
                          <m:sub>
                            <m:r>
                              <a:rPr lang="en-US" sz="2400">
                                <a:solidFill>
                                  <a:schemeClr val="tx1"/>
                                </a:solidFill>
                                <a:latin typeface="Cambria Math" panose="02040503050406030204" pitchFamily="18" charset="0"/>
                              </a:rPr>
                              <m:t>2</m:t>
                            </m:r>
                          </m:sub>
                        </m:sSub>
                      </m:num>
                      <m:den>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𝑝𝑓</m:t>
                        </m:r>
                        <m:sSup>
                          <m:sSupPr>
                            <m:ctrlPr>
                              <a:rPr lang="en-US" sz="2400" i="1">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m:t>
                            </m:r>
                          </m:e>
                          <m:sup>
                            <m:r>
                              <a:rPr lang="en-US" sz="2400">
                                <a:solidFill>
                                  <a:schemeClr val="tx1"/>
                                </a:solidFill>
                                <a:latin typeface="Cambria Math" panose="02040503050406030204" pitchFamily="18" charset="0"/>
                              </a:rPr>
                              <m:t>2</m:t>
                            </m:r>
                          </m:sup>
                        </m:sSup>
                      </m:den>
                    </m:f>
                    <m:r>
                      <a:rPr lang="en-US" sz="2400">
                        <a:solidFill>
                          <a:schemeClr val="tx1"/>
                        </a:solidFill>
                        <a:latin typeface="Cambria Math" panose="02040503050406030204" pitchFamily="18" charset="0"/>
                      </a:rPr>
                      <m:t>;</m:t>
                    </m:r>
                    <m:r>
                      <a:rPr lang="en-US" sz="2400" b="0" i="0" smtClean="0">
                        <a:solidFill>
                          <a:schemeClr val="tx1"/>
                        </a:solidFill>
                        <a:latin typeface="Cambria Math" panose="02040503050406030204" pitchFamily="18" charset="0"/>
                      </a:rPr>
                      <m:t> </m:t>
                    </m:r>
                  </m:oMath>
                </a14:m>
                <a:r>
                  <a:rPr lang="en-US" sz="2400" dirty="0">
                    <a:solidFill>
                      <a:schemeClr val="tx1"/>
                    </a:solidFill>
                  </a:rPr>
                  <a:t> </a:t>
                </a:r>
                <a:endParaRPr lang="en-US" sz="2400" dirty="0"/>
              </a:p>
              <a:p>
                <a:pPr marL="0" indent="0" algn="just">
                  <a:spcAft>
                    <a:spcPts val="600"/>
                  </a:spcAft>
                  <a:buNone/>
                </a:pPr>
                <a:r>
                  <a:rPr lang="en-US" sz="2400" i="1" dirty="0" err="1">
                    <a:solidFill>
                      <a:schemeClr val="tx1"/>
                    </a:solidFill>
                    <a:effectLst/>
                    <a:ea typeface="Calibri" panose="020F0502020204030204" pitchFamily="34" charset="0"/>
                    <a:cs typeface="Times New Roman" panose="02020603050405020304" pitchFamily="18" charset="0"/>
                  </a:rPr>
                  <a:t>Cost</a:t>
                </a:r>
                <a:r>
                  <a:rPr lang="en-US" sz="2400" i="1" baseline="-25000" dirty="0" err="1">
                    <a:solidFill>
                      <a:schemeClr val="tx1"/>
                    </a:solidFill>
                    <a:effectLst/>
                    <a:ea typeface="Calibri" panose="020F0502020204030204" pitchFamily="34" charset="0"/>
                    <a:cs typeface="Times New Roman" panose="02020603050405020304" pitchFamily="18" charset="0"/>
                  </a:rPr>
                  <a:t>O&amp;M</a:t>
                </a:r>
                <a:r>
                  <a:rPr lang="en-US" sz="2400" i="1" baseline="-25000" dirty="0">
                    <a:solidFill>
                      <a:schemeClr val="tx1"/>
                    </a:solidFill>
                    <a:effectLst/>
                    <a:ea typeface="Calibri" panose="020F0502020204030204" pitchFamily="34" charset="0"/>
                    <a:cs typeface="Times New Roman" panose="02020603050405020304" pitchFamily="18" charset="0"/>
                  </a:rPr>
                  <a:t> </a:t>
                </a:r>
                <a:r>
                  <a:rPr lang="en-US" sz="2400" dirty="0">
                    <a:solidFill>
                      <a:schemeClr val="tx1"/>
                    </a:solidFill>
                    <a:effectLst/>
                    <a:ea typeface="Calibri" panose="020F0502020204030204" pitchFamily="34" charset="0"/>
                    <a:cs typeface="Times New Roman" panose="02020603050405020304" pitchFamily="18" charset="0"/>
                  </a:rPr>
                  <a:t>denotes Operation and maintenance cost in $/year/mile; </a:t>
                </a:r>
              </a:p>
              <a:p>
                <a:pPr marL="0" indent="0" algn="just">
                  <a:spcAft>
                    <a:spcPts val="600"/>
                  </a:spcAft>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2400" b="0" i="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1</m:t>
                        </m:r>
                        <m:r>
                          <m:rPr>
                            <m:nor/>
                          </m:rP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oMath>
                </a14:m>
                <a:r>
                  <a:rPr lang="en-US" sz="2400" dirty="0">
                    <a:solidFill>
                      <a:schemeClr val="tx1"/>
                    </a:solidFill>
                    <a:effectLst/>
                    <a:ea typeface="Calibri" panose="020F0502020204030204" pitchFamily="34" charset="0"/>
                    <a:cs typeface="Times New Roman" panose="02020603050405020304" pitchFamily="18" charset="0"/>
                  </a:rPr>
                  <a:t>, present worth factor for fixed annual O&amp;M cost/year; and</a:t>
                </a:r>
              </a:p>
              <a:p>
                <a:pPr marL="0" indent="0" algn="just">
                  <a:spcAft>
                    <a:spcPts val="600"/>
                  </a:spcAft>
                  <a:buNone/>
                </a:pP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e>
                      <m:sub>
                        <m:r>
                          <m:rPr>
                            <m:nor/>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oMath>
                </a14:m>
                <a:r>
                  <a:rPr lang="en-US" sz="2400" dirty="0">
                    <a:solidFill>
                      <a:schemeClr val="tx1"/>
                    </a:solidFill>
                    <a:effectLst/>
                    <a:ea typeface="Calibri" panose="020F0502020204030204" pitchFamily="34" charset="0"/>
                    <a:cs typeface="Times New Roman" panose="02020603050405020304" pitchFamily="18" charset="0"/>
                  </a:rPr>
                  <a:t>, present worth factor for losses changing yearly with changing load.</a:t>
                </a:r>
              </a:p>
              <a:p>
                <a:pPr algn="just">
                  <a:spcAft>
                    <a:spcPts val="600"/>
                  </a:spcAft>
                </a:pPr>
                <a:r>
                  <a:rPr lang="en-US" sz="2400" dirty="0">
                    <a:solidFill>
                      <a:schemeClr val="tx1"/>
                    </a:solidFill>
                    <a:effectLst/>
                    <a:ea typeface="Calibri" panose="020F0502020204030204" pitchFamily="34" charset="0"/>
                    <a:cs typeface="Times New Roman" panose="02020603050405020304" pitchFamily="18" charset="0"/>
                  </a:rPr>
                  <a:t>Thus, the total present worth as a function of peak load in the first year turns out to be a quadratic function.</a:t>
                </a:r>
              </a:p>
              <a:p>
                <a:pPr marL="0" indent="0" algn="just">
                  <a:spcAft>
                    <a:spcPts val="600"/>
                  </a:spcAft>
                  <a:buNone/>
                </a:pPr>
                <a:endParaRPr lang="en-US" sz="1600" dirty="0">
                  <a:solidFill>
                    <a:schemeClr val="tx1"/>
                  </a:solidFill>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888068"/>
                <a:ext cx="8440057" cy="4337076"/>
              </a:xfrm>
              <a:blipFill>
                <a:blip r:embed="rId2"/>
                <a:stretch>
                  <a:fillRect l="-1083" r="-101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75D5E46F-3AA3-BF3C-DBBE-B8F39CDFC43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52460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27</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366046" y="870702"/>
            <a:ext cx="8411905" cy="2395961"/>
          </a:xfrm>
        </p:spPr>
        <p:txBody>
          <a:bodyPr/>
          <a:lstStyle/>
          <a:p>
            <a:pPr>
              <a:spcAft>
                <a:spcPts val="600"/>
              </a:spcAft>
            </a:pPr>
            <a:r>
              <a:rPr lang="en-US" sz="2400" dirty="0">
                <a:solidFill>
                  <a:schemeClr val="tx1"/>
                </a:solidFill>
                <a:latin typeface="+mj-lt"/>
                <a:ea typeface="Calibri" panose="020F0502020204030204" pitchFamily="34" charset="0"/>
                <a:cs typeface="Times New Roman" panose="02020603050405020304" pitchFamily="18" charset="0"/>
              </a:rPr>
              <a:t>The present worth cost of lines of different conductor sizes, and when the total present worth cost vs. peak load characteristics of different conductors are plotted in the Figure.</a:t>
            </a:r>
          </a:p>
          <a:p>
            <a:pPr>
              <a:spcAft>
                <a:spcPts val="600"/>
              </a:spcAft>
            </a:pPr>
            <a:r>
              <a:rPr lang="en-US" sz="2400" dirty="0">
                <a:solidFill>
                  <a:schemeClr val="tx1"/>
                </a:solidFill>
                <a:latin typeface="+mj-lt"/>
                <a:ea typeface="Calibri" panose="020F0502020204030204" pitchFamily="34" charset="0"/>
                <a:cs typeface="Times New Roman" panose="02020603050405020304" pitchFamily="18" charset="0"/>
              </a:rPr>
              <a:t>An important thing to note is that the plots of different conductors intersect with each other, and thus, for every value of peak load there is a conductor with the least cost.</a:t>
            </a:r>
            <a:br>
              <a:rPr lang="en-US" sz="2400" dirty="0">
                <a:solidFill>
                  <a:schemeClr val="tx1"/>
                </a:solidFill>
                <a:latin typeface="+mj-lt"/>
                <a:ea typeface="Calibri" panose="020F0502020204030204" pitchFamily="34" charset="0"/>
                <a:cs typeface="Times New Roman" panose="02020603050405020304" pitchFamily="18" charset="0"/>
              </a:rPr>
            </a:br>
            <a:endParaRPr lang="en-US" sz="2400" dirty="0">
              <a:solidFill>
                <a:schemeClr val="tx1"/>
              </a:solidFill>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34C0716-8F87-AF59-FA51-A34F14A19546}"/>
              </a:ext>
            </a:extLst>
          </p:cNvPr>
          <p:cNvPicPr>
            <a:picLocks noChangeAspect="1"/>
          </p:cNvPicPr>
          <p:nvPr/>
        </p:nvPicPr>
        <p:blipFill>
          <a:blip r:embed="rId2"/>
          <a:stretch>
            <a:fillRect/>
          </a:stretch>
        </p:blipFill>
        <p:spPr>
          <a:xfrm>
            <a:off x="2735446" y="3563950"/>
            <a:ext cx="3673103" cy="2395961"/>
          </a:xfrm>
          <a:prstGeom prst="rect">
            <a:avLst/>
          </a:prstGeom>
        </p:spPr>
      </p:pic>
      <p:sp>
        <p:nvSpPr>
          <p:cNvPr id="6" name="TextBox 5">
            <a:extLst>
              <a:ext uri="{FF2B5EF4-FFF2-40B4-BE49-F238E27FC236}">
                <a16:creationId xmlns:a16="http://schemas.microsoft.com/office/drawing/2014/main" id="{7099F315-F6F7-E097-B97C-A77C3A0257E7}"/>
              </a:ext>
            </a:extLst>
          </p:cNvPr>
          <p:cNvSpPr txBox="1"/>
          <p:nvPr/>
        </p:nvSpPr>
        <p:spPr>
          <a:xfrm>
            <a:off x="1732728" y="5833409"/>
            <a:ext cx="5678538" cy="307777"/>
          </a:xfrm>
          <a:prstGeom prst="rect">
            <a:avLst/>
          </a:prstGeom>
          <a:noFill/>
        </p:spPr>
        <p:txBody>
          <a:bodyPr wrap="square" rtlCol="0">
            <a:spAutoFit/>
          </a:bodyPr>
          <a:lstStyle/>
          <a:p>
            <a:pPr algn="ctr"/>
            <a:r>
              <a:rPr lang="en-US" sz="1400" dirty="0">
                <a:latin typeface="+mj-lt"/>
              </a:rPr>
              <a:t>Figure: Economic characteristics of a set of four conductors.</a:t>
            </a:r>
          </a:p>
        </p:txBody>
      </p:sp>
      <p:sp>
        <p:nvSpPr>
          <p:cNvPr id="3" name="Footer Placeholder 4">
            <a:extLst>
              <a:ext uri="{FF2B5EF4-FFF2-40B4-BE49-F238E27FC236}">
                <a16:creationId xmlns:a16="http://schemas.microsoft.com/office/drawing/2014/main" id="{9822FA5D-C8EC-CDA5-CD86-1338B1888BD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39630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n-lt"/>
              </a:rPr>
              <a:t>3.1.1  Conductor Economics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28</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366046" y="870702"/>
            <a:ext cx="8411905" cy="2693248"/>
          </a:xfrm>
        </p:spPr>
        <p:txBody>
          <a:bodyPr/>
          <a:lstStyle/>
          <a:p>
            <a:pPr>
              <a:spcAft>
                <a:spcPts val="600"/>
              </a:spcAft>
            </a:pPr>
            <a:r>
              <a:rPr lang="en-US" sz="2400" dirty="0">
                <a:solidFill>
                  <a:schemeClr val="tx1"/>
                </a:solidFill>
                <a:latin typeface="+mj-lt"/>
                <a:ea typeface="Calibri" panose="020F0502020204030204" pitchFamily="34" charset="0"/>
                <a:cs typeface="Times New Roman" panose="02020603050405020304" pitchFamily="18" charset="0"/>
              </a:rPr>
              <a:t>Hence, the peak load range for which a conductor is the most economical is defined as the economic loading range of that conductor. The economic loading range of Conductor 3 is plotted.</a:t>
            </a:r>
          </a:p>
          <a:p>
            <a:pPr>
              <a:spcAft>
                <a:spcPts val="600"/>
              </a:spcAft>
            </a:pPr>
            <a:r>
              <a:rPr lang="en-US" sz="2400" dirty="0">
                <a:solidFill>
                  <a:schemeClr val="tx1"/>
                </a:solidFill>
                <a:latin typeface="+mj-lt"/>
                <a:ea typeface="Calibri" panose="020F0502020204030204" pitchFamily="34" charset="0"/>
                <a:cs typeface="Times New Roman" panose="02020603050405020304" pitchFamily="18" charset="0"/>
              </a:rPr>
              <a:t>The largest conductor in the set has a lower economic loading limit, but the upper economic loading limit is equal to the thermal loading limit of that conductor.</a:t>
            </a:r>
          </a:p>
        </p:txBody>
      </p:sp>
      <p:pic>
        <p:nvPicPr>
          <p:cNvPr id="4" name="Picture 3">
            <a:extLst>
              <a:ext uri="{FF2B5EF4-FFF2-40B4-BE49-F238E27FC236}">
                <a16:creationId xmlns:a16="http://schemas.microsoft.com/office/drawing/2014/main" id="{E34C0716-8F87-AF59-FA51-A34F14A19546}"/>
              </a:ext>
            </a:extLst>
          </p:cNvPr>
          <p:cNvPicPr>
            <a:picLocks noChangeAspect="1"/>
          </p:cNvPicPr>
          <p:nvPr/>
        </p:nvPicPr>
        <p:blipFill>
          <a:blip r:embed="rId2"/>
          <a:stretch>
            <a:fillRect/>
          </a:stretch>
        </p:blipFill>
        <p:spPr>
          <a:xfrm>
            <a:off x="2735446" y="3563950"/>
            <a:ext cx="3673103" cy="2395961"/>
          </a:xfrm>
          <a:prstGeom prst="rect">
            <a:avLst/>
          </a:prstGeom>
        </p:spPr>
      </p:pic>
      <p:sp>
        <p:nvSpPr>
          <p:cNvPr id="6" name="TextBox 5">
            <a:extLst>
              <a:ext uri="{FF2B5EF4-FFF2-40B4-BE49-F238E27FC236}">
                <a16:creationId xmlns:a16="http://schemas.microsoft.com/office/drawing/2014/main" id="{7099F315-F6F7-E097-B97C-A77C3A0257E7}"/>
              </a:ext>
            </a:extLst>
          </p:cNvPr>
          <p:cNvSpPr txBox="1"/>
          <p:nvPr/>
        </p:nvSpPr>
        <p:spPr>
          <a:xfrm>
            <a:off x="1732728" y="5833409"/>
            <a:ext cx="5678538" cy="307777"/>
          </a:xfrm>
          <a:prstGeom prst="rect">
            <a:avLst/>
          </a:prstGeom>
          <a:noFill/>
        </p:spPr>
        <p:txBody>
          <a:bodyPr wrap="square" rtlCol="0">
            <a:spAutoFit/>
          </a:bodyPr>
          <a:lstStyle/>
          <a:p>
            <a:pPr algn="ctr"/>
            <a:r>
              <a:rPr lang="en-US" sz="1400" dirty="0">
                <a:latin typeface="+mj-lt"/>
              </a:rPr>
              <a:t>Figure: Economic characteristics of a set of four conductors.</a:t>
            </a:r>
          </a:p>
        </p:txBody>
      </p:sp>
      <p:sp>
        <p:nvSpPr>
          <p:cNvPr id="3" name="Footer Placeholder 4">
            <a:extLst>
              <a:ext uri="{FF2B5EF4-FFF2-40B4-BE49-F238E27FC236}">
                <a16:creationId xmlns:a16="http://schemas.microsoft.com/office/drawing/2014/main" id="{9822FA5D-C8EC-CDA5-CD86-1338B1888BD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427435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29</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0"/>
            <a:ext cx="8483600" cy="4937133"/>
          </a:xfrm>
        </p:spPr>
        <p:txBody>
          <a:bodyPr/>
          <a:lstStyle/>
          <a:p>
            <a:pPr algn="just">
              <a:spcAft>
                <a:spcPts val="600"/>
              </a:spcAft>
            </a:pPr>
            <a:r>
              <a:rPr lang="en-US" sz="2400" dirty="0">
                <a:solidFill>
                  <a:schemeClr val="tx1"/>
                </a:solidFill>
                <a:latin typeface="+mj-lt"/>
              </a:rPr>
              <a:t>The reach of a feeder built with conductors of a specific size is defined as the distance up to which a certain load can be delivered over the feeder without violating the voltage limits at the end of the feeder. Thus, we define the following reaches:</a:t>
            </a:r>
          </a:p>
          <a:p>
            <a:pPr lvl="1" algn="just">
              <a:spcAft>
                <a:spcPts val="600"/>
              </a:spcAft>
            </a:pPr>
            <a:r>
              <a:rPr lang="en-US" sz="2400" dirty="0">
                <a:solidFill>
                  <a:srgbClr val="FF0000"/>
                </a:solidFill>
                <a:latin typeface="+mj-lt"/>
              </a:rPr>
              <a:t>Thermal reach</a:t>
            </a:r>
            <a:r>
              <a:rPr lang="en-US" sz="2400" dirty="0">
                <a:solidFill>
                  <a:schemeClr val="tx1"/>
                </a:solidFill>
                <a:latin typeface="+mj-lt"/>
              </a:rPr>
              <a:t> of a feeder:</a:t>
            </a:r>
            <a:r>
              <a:rPr lang="en-US" sz="2400" dirty="0">
                <a:solidFill>
                  <a:srgbClr val="FF0000"/>
                </a:solidFill>
                <a:latin typeface="+mj-lt"/>
              </a:rPr>
              <a:t> </a:t>
            </a:r>
            <a:r>
              <a:rPr lang="en-US" sz="2400" dirty="0">
                <a:solidFill>
                  <a:schemeClr val="tx1"/>
                </a:solidFill>
                <a:latin typeface="+mj-lt"/>
              </a:rPr>
              <a:t>the distance up to which the feeder can move power at its thermal loading limit (maximum allowed current) while maintaining the voltage within the specified limits.</a:t>
            </a:r>
          </a:p>
          <a:p>
            <a:pPr lvl="1" algn="just">
              <a:spcAft>
                <a:spcPts val="600"/>
              </a:spcAft>
            </a:pPr>
            <a:r>
              <a:rPr lang="en-US" sz="2400" dirty="0">
                <a:solidFill>
                  <a:srgbClr val="FF0000"/>
                </a:solidFill>
                <a:latin typeface="+mj-lt"/>
              </a:rPr>
              <a:t>Economic reach</a:t>
            </a:r>
            <a:r>
              <a:rPr lang="en-US" sz="2400" dirty="0">
                <a:solidFill>
                  <a:schemeClr val="tx1"/>
                </a:solidFill>
                <a:latin typeface="+mj-lt"/>
              </a:rPr>
              <a:t> of a feeder:</a:t>
            </a:r>
            <a:r>
              <a:rPr lang="en-US" sz="2400" dirty="0">
                <a:solidFill>
                  <a:srgbClr val="FF0000"/>
                </a:solidFill>
                <a:latin typeface="+mj-lt"/>
              </a:rPr>
              <a:t> </a:t>
            </a:r>
            <a:r>
              <a:rPr lang="en-US" sz="2400" dirty="0">
                <a:solidFill>
                  <a:schemeClr val="tx1"/>
                </a:solidFill>
                <a:latin typeface="+mj-lt"/>
              </a:rPr>
              <a:t>the distance up to which the feeder is capable of carrying power equal to that determined by the upper limit of the economical loading range of the selected conductor without violating the voltage limits.</a:t>
            </a:r>
          </a:p>
        </p:txBody>
      </p:sp>
      <p:sp>
        <p:nvSpPr>
          <p:cNvPr id="3" name="Footer Placeholder 4">
            <a:extLst>
              <a:ext uri="{FF2B5EF4-FFF2-40B4-BE49-F238E27FC236}">
                <a16:creationId xmlns:a16="http://schemas.microsoft.com/office/drawing/2014/main" id="{A1890734-70AF-621F-589F-0A4D62D61AA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24894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1. Introduction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0"/>
            <a:ext cx="8229600" cy="493713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buFont typeface="Arial" panose="020B0604020202020204" pitchFamily="34" charset="0"/>
              <a:buChar char="•"/>
            </a:pPr>
            <a:r>
              <a:rPr lang="en-US" sz="2400" dirty="0">
                <a:solidFill>
                  <a:schemeClr val="tx1"/>
                </a:solidFill>
                <a:cs typeface="Times New Roman" panose="02020603050405020304" pitchFamily="18" charset="0"/>
              </a:rPr>
              <a:t>Most engineering decisions require the commitment of financial resources. Some of these resources will be spent in the present, and more will be needed for the future. In addition, there could be benefits that accrue on an annual basis.</a:t>
            </a:r>
          </a:p>
          <a:p>
            <a:pPr algn="just">
              <a:spcBef>
                <a:spcPts val="400"/>
              </a:spcBef>
              <a:spcAft>
                <a:spcPts val="600"/>
              </a:spcAft>
              <a:buFont typeface="Arial" panose="020B0604020202020204" pitchFamily="34" charset="0"/>
              <a:buChar char="•"/>
            </a:pPr>
            <a:r>
              <a:rPr lang="en-US" sz="2400" dirty="0">
                <a:solidFill>
                  <a:srgbClr val="FF0000"/>
                </a:solidFill>
                <a:cs typeface="Times New Roman" panose="02020603050405020304" pitchFamily="18" charset="0"/>
              </a:rPr>
              <a:t>Example: </a:t>
            </a:r>
            <a:r>
              <a:rPr lang="en-US" sz="2400" dirty="0">
                <a:solidFill>
                  <a:schemeClr val="tx1"/>
                </a:solidFill>
                <a:cs typeface="Times New Roman" panose="02020603050405020304" pitchFamily="18" charset="0"/>
              </a:rPr>
              <a:t>Consider a utility that decides to install capacitors in a distribution system to improve power factor and reduce losses. </a:t>
            </a:r>
          </a:p>
          <a:p>
            <a:pPr lvl="1" algn="just">
              <a:spcBef>
                <a:spcPts val="400"/>
              </a:spcBef>
              <a:spcAft>
                <a:spcPts val="600"/>
              </a:spcAft>
              <a:buFont typeface="Arial" panose="020B0604020202020204" pitchFamily="34" charset="0"/>
              <a:buChar char="•"/>
            </a:pPr>
            <a:r>
              <a:rPr lang="en-US" sz="2400" dirty="0">
                <a:solidFill>
                  <a:schemeClr val="tx1"/>
                </a:solidFill>
                <a:cs typeface="Times New Roman" panose="02020603050405020304" pitchFamily="18" charset="0"/>
              </a:rPr>
              <a:t>Costs: money to purchase capacitors and related hardware, and for their installation, and a certain amount of money annually to maintain the capacitors.</a:t>
            </a:r>
          </a:p>
          <a:p>
            <a:pPr lvl="1" algn="just">
              <a:spcBef>
                <a:spcPts val="400"/>
              </a:spcBef>
              <a:spcAft>
                <a:spcPts val="600"/>
              </a:spcAft>
              <a:buFont typeface="Arial" panose="020B0604020202020204" pitchFamily="34" charset="0"/>
              <a:buChar char="•"/>
            </a:pPr>
            <a:r>
              <a:rPr lang="en-US" sz="2400" dirty="0">
                <a:solidFill>
                  <a:schemeClr val="tx1"/>
                </a:solidFill>
                <a:cs typeface="Times New Roman" panose="02020603050405020304" pitchFamily="18" charset="0"/>
              </a:rPr>
              <a:t>Benefits: reduction in losses.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3</a:t>
            </a:fld>
            <a:endParaRPr lang="en-US">
              <a:latin typeface="+mn-lt"/>
            </a:endParaRPr>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30</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0"/>
                <a:ext cx="8133735" cy="4686283"/>
              </a:xfrm>
            </p:spPr>
            <p:txBody>
              <a:bodyPr/>
              <a:lstStyle/>
              <a:p>
                <a:pPr algn="just">
                  <a:spcAft>
                    <a:spcPts val="600"/>
                  </a:spcAft>
                </a:pPr>
                <a:r>
                  <a:rPr lang="en-US" sz="2400" dirty="0">
                    <a:solidFill>
                      <a:schemeClr val="tx1"/>
                    </a:solidFill>
                    <a:latin typeface="+mj-lt"/>
                  </a:rPr>
                  <a:t>The reach of a feeder with a specific conductor size at a given load is determined by first finding the voltage drop on the feeder for the current corresponding to that load.</a:t>
                </a:r>
              </a:p>
              <a:p>
                <a:pPr algn="just">
                  <a:spcAft>
                    <a:spcPts val="600"/>
                  </a:spcAft>
                </a:pPr>
                <a:r>
                  <a:rPr lang="en-US" sz="2400" dirty="0">
                    <a:solidFill>
                      <a:srgbClr val="FF0000"/>
                    </a:solidFill>
                    <a:latin typeface="+mj-lt"/>
                  </a:rPr>
                  <a:t>Assumption: </a:t>
                </a:r>
                <a:r>
                  <a:rPr lang="en-US" sz="2400" dirty="0">
                    <a:solidFill>
                      <a:schemeClr val="tx1"/>
                    </a:solidFill>
                    <a:latin typeface="+mj-lt"/>
                  </a:rPr>
                  <a:t>the load is balanced and all the phases have the same impedance.</a:t>
                </a:r>
                <a:endParaRPr lang="en-US" altLang="zh-CN" sz="2400" dirty="0">
                  <a:solidFill>
                    <a:schemeClr val="tx1"/>
                  </a:solidFill>
                  <a:latin typeface="+mj-lt"/>
                </a:endParaRPr>
              </a:p>
              <a:p>
                <a:pPr algn="just">
                  <a:spcAft>
                    <a:spcPts val="600"/>
                  </a:spcAft>
                </a:pPr>
                <a:r>
                  <a:rPr lang="en-US" sz="2400" dirty="0">
                    <a:solidFill>
                      <a:schemeClr val="tx1"/>
                    </a:solidFill>
                    <a:latin typeface="+mj-lt"/>
                  </a:rPr>
                  <a:t>The percent voltage drop per mile for a distribution feeder is obtained by dividing the voltage drop by the rated line‐to‐neutral voltage and multiplying the result by 100, i.e.,</a:t>
                </a:r>
              </a:p>
              <a:p>
                <a:pPr marL="0" indent="0" algn="ctr">
                  <a:spcBef>
                    <a:spcPts val="0"/>
                  </a:spcBef>
                  <a:spcAft>
                    <a:spcPts val="1200"/>
                  </a:spcAft>
                  <a:buNone/>
                </a:pPr>
                <a14:m>
                  <m:oMath xmlns:m="http://schemas.openxmlformats.org/officeDocument/2006/math">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400">
                            <a:solidFill>
                              <a:schemeClr val="tx1"/>
                            </a:solidFill>
                            <a:effectLst/>
                            <a:latin typeface="+mj-lt"/>
                            <a:ea typeface="Calibri" panose="020F0502020204030204" pitchFamily="34" charset="0"/>
                            <a:cs typeface="Times New Roman" panose="02020603050405020304" pitchFamily="18" charset="0"/>
                          </a:rPr>
                          <m:t>drop</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r>
                      <m:rPr>
                        <m:nor/>
                      </m:rPr>
                      <a:rPr lang="en-US" sz="2400">
                        <a:solidFill>
                          <a:schemeClr val="tx1"/>
                        </a:solidFill>
                        <a:effectLst/>
                        <a:latin typeface="+mj-lt"/>
                        <a:ea typeface="Calibri" panose="020F0502020204030204" pitchFamily="34" charset="0"/>
                        <a:cs typeface="Times New Roman" panose="02020603050405020304" pitchFamily="18" charset="0"/>
                      </a:rPr>
                      <m:t>mile</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2400" dirty="0">
                    <a:solidFill>
                      <a:schemeClr val="tx1"/>
                    </a:solidFill>
                    <a:effectLst/>
                    <a:latin typeface="+mj-lt"/>
                    <a:ea typeface="Calibri" panose="020F0502020204030204" pitchFamily="34" charset="0"/>
                    <a:cs typeface="Times New Roman" panose="02020603050405020304" pitchFamily="18" charset="0"/>
                  </a:rPr>
                  <a:t> </a:t>
                </a:r>
              </a:p>
              <a:p>
                <a:pPr marL="0" indent="0" algn="just">
                  <a:spcBef>
                    <a:spcPts val="0"/>
                  </a:spcBef>
                  <a:spcAft>
                    <a:spcPts val="1200"/>
                  </a:spcAft>
                  <a:buNone/>
                </a:pPr>
                <a:r>
                  <a:rPr lang="en-US" sz="2400" dirty="0">
                    <a:solidFill>
                      <a:schemeClr val="tx1"/>
                    </a:solidFill>
                    <a:latin typeface="+mj-lt"/>
                    <a:ea typeface="Calibri" panose="020F0502020204030204" pitchFamily="34" charset="0"/>
                    <a:cs typeface="Times New Roman" panose="02020603050405020304" pitchFamily="18" charset="0"/>
                  </a:rPr>
                  <a:t>where </a:t>
                </a:r>
                <a:r>
                  <a:rPr lang="en-US" sz="2400" i="1" dirty="0">
                    <a:solidFill>
                      <a:schemeClr val="tx1"/>
                    </a:solidFill>
                    <a:latin typeface="+mj-lt"/>
                    <a:ea typeface="Calibri" panose="020F0502020204030204" pitchFamily="34" charset="0"/>
                    <a:cs typeface="Times New Roman" panose="02020603050405020304" pitchFamily="18" charset="0"/>
                  </a:rPr>
                  <a:t>V </a:t>
                </a:r>
                <a:r>
                  <a:rPr lang="en-US" sz="2400" dirty="0">
                    <a:solidFill>
                      <a:schemeClr val="tx1"/>
                    </a:solidFill>
                    <a:latin typeface="+mj-lt"/>
                    <a:ea typeface="Calibri" panose="020F0502020204030204" pitchFamily="34" charset="0"/>
                    <a:cs typeface="Times New Roman" panose="02020603050405020304" pitchFamily="18" charset="0"/>
                  </a:rPr>
                  <a:t>is the </a:t>
                </a:r>
                <a:r>
                  <a:rPr lang="en-US" sz="2400" dirty="0">
                    <a:solidFill>
                      <a:schemeClr val="tx1"/>
                    </a:solidFill>
                    <a:effectLst/>
                    <a:latin typeface="+mj-lt"/>
                    <a:ea typeface="Calibri" panose="020F0502020204030204" pitchFamily="34" charset="0"/>
                    <a:cs typeface="Times New Roman" panose="02020603050405020304" pitchFamily="18" charset="0"/>
                  </a:rPr>
                  <a:t>rated line-to-line voltage of the system in kV. </a:t>
                </a:r>
                <a:endParaRPr lang="en-US" sz="2400" dirty="0">
                  <a:solidFill>
                    <a:schemeClr val="tx1"/>
                  </a:solidFill>
                  <a:latin typeface="+mj-lt"/>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0"/>
                <a:ext cx="8133735" cy="4686283"/>
              </a:xfrm>
              <a:blipFill>
                <a:blip r:embed="rId2"/>
                <a:stretch>
                  <a:fillRect l="-1124" t="-1042" r="-1124"/>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1890734-70AF-621F-589F-0A4D62D61AA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865986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31</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4322902" cy="3209377"/>
              </a:xfrm>
            </p:spPr>
            <p:txBody>
              <a:bodyPr/>
              <a:lstStyle/>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If the allowed voltage drop is </a:t>
                </a:r>
                <a:r>
                  <a:rPr lang="en-US" sz="2400" dirty="0">
                    <a:solidFill>
                      <a:schemeClr val="tx1"/>
                    </a:solidFill>
                    <a:effectLst/>
                    <a:latin typeface="+mj-lt"/>
                    <a:ea typeface="Cambria Math" panose="02040503050406030204" pitchFamily="18" charset="0"/>
                    <a:cs typeface="Times New Roman" panose="02020603050405020304" pitchFamily="18" charset="0"/>
                  </a:rPr>
                  <a:t>𝚫V% , the reach, R, of </a:t>
                </a:r>
                <a:r>
                  <a:rPr lang="en-US" sz="2400" dirty="0">
                    <a:solidFill>
                      <a:schemeClr val="tx1"/>
                    </a:solidFill>
                    <a:effectLst/>
                    <a:latin typeface="+mj-lt"/>
                    <a:ea typeface="Calibri" panose="020F0502020204030204" pitchFamily="34" charset="0"/>
                    <a:cs typeface="Times New Roman" panose="02020603050405020304" pitchFamily="18" charset="0"/>
                  </a:rPr>
                  <a:t>the feeder is given by</a:t>
                </a:r>
              </a:p>
              <a:p>
                <a:pPr marL="0" indent="0" algn="ctr">
                  <a:spcBef>
                    <a:spcPts val="0"/>
                  </a:spcBef>
                  <a:spcAft>
                    <a:spcPts val="1200"/>
                  </a:spcAft>
                  <a:buNone/>
                </a:pP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m:t>
                        </m:r>
                      </m:num>
                      <m:den>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m:rPr>
                        <m:nor/>
                      </m:rPr>
                      <a:rPr lang="en-US" sz="2400" i="1">
                        <a:solidFill>
                          <a:schemeClr val="tx1"/>
                        </a:solidFill>
                        <a:effectLst/>
                        <a:latin typeface="+mj-lt"/>
                        <a:ea typeface="Calibri" panose="020F0502020204030204" pitchFamily="34" charset="0"/>
                        <a:cs typeface="Times New Roman" panose="02020603050405020304" pitchFamily="18" charset="0"/>
                      </a:rPr>
                      <m:t> </m:t>
                    </m:r>
                    <m:r>
                      <m:rPr>
                        <m:nor/>
                      </m:rPr>
                      <a:rPr lang="en-US" sz="2400">
                        <a:solidFill>
                          <a:schemeClr val="tx1"/>
                        </a:solidFill>
                        <a:effectLst/>
                        <a:latin typeface="+mj-lt"/>
                        <a:ea typeface="Calibri" panose="020F0502020204030204" pitchFamily="34" charset="0"/>
                        <a:cs typeface="Times New Roman" panose="02020603050405020304" pitchFamily="18" charset="0"/>
                      </a:rPr>
                      <m:t>miles</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oMath>
                </a14:m>
                <a:r>
                  <a:rPr lang="en-US" sz="3200" dirty="0">
                    <a:solidFill>
                      <a:schemeClr val="tx1"/>
                    </a:solidFill>
                    <a:effectLst/>
                    <a:latin typeface="+mj-lt"/>
                    <a:ea typeface="Calibri" panose="020F0502020204030204" pitchFamily="34" charset="0"/>
                    <a:cs typeface="Times New Roman" panose="02020603050405020304" pitchFamily="18" charset="0"/>
                  </a:rPr>
                  <a:t> </a:t>
                </a:r>
              </a:p>
              <a:p>
                <a:pPr marL="0" indent="0" algn="just">
                  <a:spcBef>
                    <a:spcPts val="0"/>
                  </a:spcBef>
                  <a:spcAft>
                    <a:spcPts val="1200"/>
                  </a:spcAft>
                  <a:buNone/>
                </a:pPr>
                <a:r>
                  <a:rPr lang="en-US" sz="2400" i="1" dirty="0">
                    <a:solidFill>
                      <a:schemeClr val="tx1"/>
                    </a:solidFill>
                    <a:effectLst/>
                    <a:latin typeface="+mj-lt"/>
                    <a:ea typeface="Calibri" panose="020F0502020204030204" pitchFamily="34" charset="0"/>
                    <a:cs typeface="Times New Roman" panose="02020603050405020304" pitchFamily="18" charset="0"/>
                  </a:rPr>
                  <a:t>or,</a:t>
                </a:r>
              </a:p>
              <a:p>
                <a:pPr marL="0" indent="0" algn="ctr">
                  <a:spcBef>
                    <a:spcPts val="0"/>
                  </a:spcBef>
                  <a:spcAft>
                    <a:spcPts val="1200"/>
                  </a:spcAft>
                  <a:buNone/>
                </a:pP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m:rPr>
                        <m:nor/>
                      </m:rPr>
                      <a:rPr lang="en-US" sz="2400" i="1">
                        <a:solidFill>
                          <a:schemeClr val="tx1"/>
                        </a:solidFill>
                        <a:effectLst/>
                        <a:latin typeface="+mj-lt"/>
                        <a:ea typeface="Calibri" panose="020F0502020204030204" pitchFamily="34" charset="0"/>
                        <a:cs typeface="Times New Roman" panose="02020603050405020304" pitchFamily="18" charset="0"/>
                      </a:rPr>
                      <m:t> </m:t>
                    </m:r>
                    <m:r>
                      <m:rPr>
                        <m:nor/>
                      </m:rPr>
                      <a:rPr lang="en-US" sz="2400">
                        <a:solidFill>
                          <a:schemeClr val="tx1"/>
                        </a:solidFill>
                        <a:effectLst/>
                        <a:latin typeface="+mj-lt"/>
                        <a:ea typeface="Calibri" panose="020F0502020204030204" pitchFamily="34" charset="0"/>
                        <a:cs typeface="Times New Roman" panose="02020603050405020304" pitchFamily="18" charset="0"/>
                      </a:rPr>
                      <m:t>miles</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oMath>
                </a14:m>
                <a:r>
                  <a:rPr lang="en-US" sz="2400" dirty="0">
                    <a:solidFill>
                      <a:schemeClr val="tx1"/>
                    </a:solidFill>
                    <a:effectLst/>
                    <a:latin typeface="+mj-lt"/>
                    <a:ea typeface="Calibri" panose="020F0502020204030204" pitchFamily="34" charset="0"/>
                    <a:cs typeface="Times New Roman" panose="02020603050405020304" pitchFamily="18" charset="0"/>
                  </a:rPr>
                  <a:t>  </a:t>
                </a: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4322902" cy="3209377"/>
              </a:xfrm>
              <a:blipFill>
                <a:blip r:embed="rId2"/>
                <a:stretch>
                  <a:fillRect l="-2116" t="-1521" r="-211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B4AF47D-B62B-571A-F3EA-CA9D63836E18}"/>
              </a:ext>
            </a:extLst>
          </p:cNvPr>
          <p:cNvPicPr>
            <a:picLocks noChangeAspect="1"/>
          </p:cNvPicPr>
          <p:nvPr/>
        </p:nvPicPr>
        <p:blipFill>
          <a:blip r:embed="rId3"/>
          <a:stretch>
            <a:fillRect/>
          </a:stretch>
        </p:blipFill>
        <p:spPr>
          <a:xfrm>
            <a:off x="4819758" y="817915"/>
            <a:ext cx="3617444" cy="2359655"/>
          </a:xfrm>
          <a:prstGeom prst="rect">
            <a:avLst/>
          </a:prstGeom>
        </p:spPr>
      </p:pic>
      <p:sp>
        <p:nvSpPr>
          <p:cNvPr id="4" name="TextBox 3">
            <a:extLst>
              <a:ext uri="{FF2B5EF4-FFF2-40B4-BE49-F238E27FC236}">
                <a16:creationId xmlns:a16="http://schemas.microsoft.com/office/drawing/2014/main" id="{E65FC589-2365-B97E-EBBE-C934C79424BD}"/>
              </a:ext>
            </a:extLst>
          </p:cNvPr>
          <p:cNvSpPr txBox="1"/>
          <p:nvPr/>
        </p:nvSpPr>
        <p:spPr>
          <a:xfrm>
            <a:off x="4819758" y="3338603"/>
            <a:ext cx="3657100" cy="523220"/>
          </a:xfrm>
          <a:prstGeom prst="rect">
            <a:avLst/>
          </a:prstGeom>
          <a:noFill/>
        </p:spPr>
        <p:txBody>
          <a:bodyPr wrap="square" rtlCol="0">
            <a:spAutoFit/>
          </a:bodyPr>
          <a:lstStyle/>
          <a:p>
            <a:pPr algn="ctr"/>
            <a:r>
              <a:rPr lang="en-US" sz="1400" dirty="0">
                <a:latin typeface="+mj-lt"/>
              </a:rPr>
              <a:t>Figure: Economic characteristics of a set of four conductors.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781C30-AEFE-267F-1A84-835DA8283E40}"/>
                  </a:ext>
                </a:extLst>
              </p:cNvPr>
              <p:cNvSpPr txBox="1"/>
              <p:nvPr/>
            </p:nvSpPr>
            <p:spPr>
              <a:xfrm>
                <a:off x="279212" y="3987248"/>
                <a:ext cx="8407588" cy="2092881"/>
              </a:xfrm>
              <a:prstGeom prst="rect">
                <a:avLst/>
              </a:prstGeom>
              <a:noFill/>
            </p:spPr>
            <p:txBody>
              <a:bodyPr wrap="square" rtlCol="0">
                <a:spAutoFit/>
              </a:bodyPr>
              <a:lstStyle/>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When </a:t>
                </a:r>
                <a:r>
                  <a:rPr kumimoji="0" lang="en-US" sz="2000" b="0" i="1"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I</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  </a:t>
                </a:r>
                <a14:m>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𝑚𝑎𝑥</m:t>
                        </m:r>
                      </m:sub>
                    </m:sSub>
                  </m:oMath>
                </a14:m>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the computed reach is the thermal reach, and when </a:t>
                </a:r>
                <a:r>
                  <a:rPr kumimoji="0" lang="en-US" sz="2000" b="0" i="1"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I</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 </a:t>
                </a:r>
                <a:r>
                  <a:rPr kumimoji="0" lang="en-US" sz="2000" b="0" i="0" u="none" strike="noStrike" kern="0" cap="none" spc="0" normalizeH="0" baseline="0" noProof="0" dirty="0">
                    <a:ln>
                      <a:noFill/>
                    </a:ln>
                    <a:solidFill>
                      <a:srgbClr val="FF0000"/>
                    </a:solidFill>
                    <a:effectLst/>
                    <a:uLnTx/>
                    <a:uFillTx/>
                    <a:latin typeface="+mj-lt"/>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𝑒𝑐𝑜𝑛</m:t>
                        </m:r>
                      </m:sub>
                    </m:sSub>
                  </m:oMath>
                </a14:m>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or current corresponding to power at the upper limit of the economic loading range of the conductor, the reach is called economic reach.</a:t>
                </a:r>
                <a:endParaRPr kumimoji="0" lang="en-US" sz="2000" b="0" i="1" u="none" strike="noStrike" kern="0" cap="none" spc="0" normalizeH="0" baseline="0" noProof="0" dirty="0">
                  <a:ln>
                    <a:noFill/>
                  </a:ln>
                  <a:solidFill>
                    <a:srgbClr val="FF0000"/>
                  </a:solidFill>
                  <a:effectLst/>
                  <a:uLnTx/>
                  <a:uFillTx/>
                  <a:latin typeface="+mj-lt"/>
                  <a:ea typeface="Calibri" panose="020F0502020204030204" pitchFamily="34" charset="0"/>
                  <a:cs typeface="Times New Roman" panose="02020603050405020304" pitchFamily="18" charset="0"/>
                </a:endParaRPr>
              </a:p>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14:m>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𝑒𝑐𝑜𝑛</m:t>
                        </m:r>
                      </m:sub>
                    </m:sSub>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Current at intersection of selected conductor's curve with next higher conductor as shown in the Figure.</a:t>
                </a:r>
              </a:p>
            </p:txBody>
          </p:sp>
        </mc:Choice>
        <mc:Fallback xmlns="">
          <p:sp>
            <p:nvSpPr>
              <p:cNvPr id="9" name="TextBox 8">
                <a:extLst>
                  <a:ext uri="{FF2B5EF4-FFF2-40B4-BE49-F238E27FC236}">
                    <a16:creationId xmlns:a16="http://schemas.microsoft.com/office/drawing/2014/main" id="{2F781C30-AEFE-267F-1A84-835DA8283E40}"/>
                  </a:ext>
                </a:extLst>
              </p:cNvPr>
              <p:cNvSpPr txBox="1">
                <a:spLocks noRot="1" noChangeAspect="1" noMove="1" noResize="1" noEditPoints="1" noAdjustHandles="1" noChangeArrowheads="1" noChangeShapeType="1" noTextEdit="1"/>
              </p:cNvSpPr>
              <p:nvPr/>
            </p:nvSpPr>
            <p:spPr>
              <a:xfrm>
                <a:off x="279212" y="3987248"/>
                <a:ext cx="8407588" cy="2092881"/>
              </a:xfrm>
              <a:prstGeom prst="rect">
                <a:avLst/>
              </a:prstGeom>
              <a:blipFill>
                <a:blip r:embed="rId4"/>
                <a:stretch>
                  <a:fillRect l="-290" t="-1458" r="-725" b="-4373"/>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842FD701-C476-19AD-C273-FE25CB53AE9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74605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32</a:t>
            </a:fld>
            <a:endParaRPr lang="en-US">
              <a:latin typeface="+mj-lt"/>
            </a:endParaRPr>
          </a:p>
        </p:txBody>
      </p:sp>
      <p:sp>
        <p:nvSpPr>
          <p:cNvPr id="9" name="TextBox 8">
            <a:extLst>
              <a:ext uri="{FF2B5EF4-FFF2-40B4-BE49-F238E27FC236}">
                <a16:creationId xmlns:a16="http://schemas.microsoft.com/office/drawing/2014/main" id="{2F781C30-AEFE-267F-1A84-835DA8283E40}"/>
              </a:ext>
            </a:extLst>
          </p:cNvPr>
          <p:cNvSpPr txBox="1"/>
          <p:nvPr/>
        </p:nvSpPr>
        <p:spPr>
          <a:xfrm>
            <a:off x="375464" y="933658"/>
            <a:ext cx="8407588" cy="3570208"/>
          </a:xfrm>
          <a:prstGeom prst="rect">
            <a:avLst/>
          </a:prstGeom>
          <a:noFill/>
        </p:spPr>
        <p:txBody>
          <a:bodyPr wrap="square" rtlCol="0">
            <a:spAutoFit/>
          </a:bodyPr>
          <a:lstStyle/>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This point gives the economic loading limit of the conductor; i.e., the conductor is not economical for use beyond this limit. If a reach higher than the economic reach is desired from a feeder, the feeder has to be derated, or the upper loading limit reduced to keep the voltage drop within the limits.</a:t>
            </a:r>
          </a:p>
          <a:p>
            <a:pPr marL="342891" marR="0" lvl="0" indent="-342891" algn="just" defTabSz="914400" rtl="0" eaLnBrk="1" fontAlgn="base" latinLnBrk="0" hangingPunct="1">
              <a:lnSpc>
                <a:spcPct val="100000"/>
              </a:lnSpc>
              <a:spcBef>
                <a:spcPts val="0"/>
              </a:spcBef>
              <a:spcAft>
                <a:spcPts val="1200"/>
              </a:spcAft>
              <a:buClr>
                <a:srgbClr val="CE1126"/>
              </a:buClr>
              <a:buSzPct val="80000"/>
              <a:buFont typeface="Times" charset="0"/>
              <a:buChar char="•"/>
              <a:tabLst/>
              <a:defRPr/>
            </a:pPr>
            <a:r>
              <a:rPr kumimoji="0" lang="en-US" b="0" i="0" u="none" strike="noStrike" kern="0" cap="none" spc="0" normalizeH="0" baseline="0" noProof="0" dirty="0">
                <a:ln>
                  <a:noFill/>
                </a:ln>
                <a:solidFill>
                  <a:srgbClr val="000000"/>
                </a:solidFill>
                <a:effectLst/>
                <a:uLnTx/>
                <a:uFillTx/>
                <a:latin typeface="+mj-lt"/>
              </a:rPr>
              <a:t>In distribution system design, it is a recommended practice to keep the reach of all the feeders in a system the same by derating all the conductors in the selected set corresponding to the desired reach</a:t>
            </a:r>
            <a:r>
              <a:rPr lang="en-US" kern="0" dirty="0">
                <a:solidFill>
                  <a:srgbClr val="000000"/>
                </a:solidFill>
                <a:latin typeface="+mj-lt"/>
                <a:cs typeface="Times New Roman" panose="02020603050405020304" pitchFamily="18" charset="0"/>
              </a:rPr>
              <a:t>.</a:t>
            </a:r>
            <a:endParaRPr kumimoji="0" lang="en-US" b="0" i="0" u="none" strike="noStrike" kern="0" cap="none" spc="0" normalizeH="0" baseline="0" noProof="0" dirty="0">
              <a:ln>
                <a:noFill/>
              </a:ln>
              <a:solidFill>
                <a:srgbClr val="000000"/>
              </a:solidFill>
              <a:effectLst/>
              <a:uLnTx/>
              <a:uFillTx/>
              <a:latin typeface="+mj-lt"/>
            </a:endParaRPr>
          </a:p>
        </p:txBody>
      </p:sp>
      <p:sp>
        <p:nvSpPr>
          <p:cNvPr id="6" name="Footer Placeholder 4">
            <a:extLst>
              <a:ext uri="{FF2B5EF4-FFF2-40B4-BE49-F238E27FC236}">
                <a16:creationId xmlns:a16="http://schemas.microsoft.com/office/drawing/2014/main" id="{842FD701-C476-19AD-C273-FE25CB53AE9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588126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33</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12750" y="3476922"/>
                <a:ext cx="8318500" cy="1885653"/>
              </a:xfrm>
            </p:spPr>
            <p:txBody>
              <a:bodyPr/>
              <a:lstStyle/>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A plot showing variation of reach (R) with peak load (P) for any given conductor and power factor can be obtained using:</a:t>
                </a:r>
                <a:endParaRPr lang="en-US" sz="2400" b="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indent="0" algn="ctr">
                  <a:spcBef>
                    <a:spcPts val="0"/>
                  </a:spcBef>
                  <a:spcAft>
                    <a:spcPts val="1200"/>
                  </a:spcAft>
                  <a:buNone/>
                </a:pPr>
                <a14:m>
                  <m:oMath xmlns:m="http://schemas.openxmlformats.org/officeDocument/2006/math">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𝑉</m:t>
                        </m:r>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func>
                          <m:func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e>
                        </m:func>
                      </m:num>
                      <m:den>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func>
                          <m:func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e>
                        </m:func>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24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e>
                        </m:func>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400" dirty="0">
                    <a:solidFill>
                      <a:schemeClr val="tx1"/>
                    </a:solidFill>
                    <a:effectLst/>
                    <a:latin typeface="+mj-lt"/>
                    <a:ea typeface="Calibri" panose="020F0502020204030204" pitchFamily="34" charset="0"/>
                    <a:cs typeface="Times New Roman" panose="02020603050405020304" pitchFamily="18" charset="0"/>
                  </a:rPr>
                  <a:t>miles</a:t>
                </a:r>
              </a:p>
              <a:p>
                <a:pPr algn="just">
                  <a:spcBef>
                    <a:spcPts val="0"/>
                  </a:spcBef>
                  <a:spcAft>
                    <a:spcPts val="1200"/>
                  </a:spcAft>
                </a:pPr>
                <a:endParaRPr lang="en-US" sz="1800" dirty="0">
                  <a:solidFill>
                    <a:schemeClr val="tx1"/>
                  </a:solidFill>
                  <a:latin typeface="+mj-l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12750" y="3476922"/>
                <a:ext cx="8318500" cy="1885653"/>
              </a:xfrm>
              <a:blipFill>
                <a:blip r:embed="rId2"/>
                <a:stretch>
                  <a:fillRect l="-587" t="-2581" r="-11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3"/>
          <a:stretch>
            <a:fillRect/>
          </a:stretch>
        </p:blipFill>
        <p:spPr>
          <a:xfrm>
            <a:off x="2846355" y="776177"/>
            <a:ext cx="3639804" cy="2421352"/>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1401412" y="3079697"/>
            <a:ext cx="6341175" cy="369332"/>
          </a:xfrm>
          <a:prstGeom prst="rect">
            <a:avLst/>
          </a:prstGeom>
          <a:noFill/>
        </p:spPr>
        <p:txBody>
          <a:bodyPr wrap="square" rtlCol="0">
            <a:spAutoFit/>
          </a:bodyPr>
          <a:lstStyle/>
          <a:p>
            <a:pPr algn="ctr"/>
            <a:r>
              <a:rPr lang="en-US" sz="1800" dirty="0">
                <a:latin typeface="+mj-lt"/>
              </a:rPr>
              <a:t>Figure: Reach at different peak loads for selected conductors.</a:t>
            </a:r>
          </a:p>
        </p:txBody>
      </p:sp>
      <p:sp>
        <p:nvSpPr>
          <p:cNvPr id="9" name="Footer Placeholder 4">
            <a:extLst>
              <a:ext uri="{FF2B5EF4-FFF2-40B4-BE49-F238E27FC236}">
                <a16:creationId xmlns:a16="http://schemas.microsoft.com/office/drawing/2014/main" id="{3E8F745E-E439-2841-F88F-06BA030D4A1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35626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34</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64552" y="2875125"/>
            <a:ext cx="8318500" cy="3155891"/>
          </a:xfrm>
        </p:spPr>
        <p:txBody>
          <a:bodyPr/>
          <a:lstStyle/>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Note that reach must be computed using the final peak load on the feeder. For example, if a conductor has a certain peak load in the first year and it increases over the years to the final peak load in year N, the peak load in N must be used for reach calculation.</a:t>
            </a:r>
          </a:p>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The Figure shows reach as a function of peak load for four conductors. It is very obvious that reach decreases with increase in peak load. </a:t>
            </a:r>
          </a:p>
          <a:p>
            <a:pPr marL="0" indent="0" algn="just">
              <a:spcBef>
                <a:spcPts val="0"/>
              </a:spcBef>
              <a:spcAft>
                <a:spcPts val="1200"/>
              </a:spcAft>
              <a:buNone/>
            </a:pP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2"/>
          <a:stretch>
            <a:fillRect/>
          </a:stretch>
        </p:blipFill>
        <p:spPr>
          <a:xfrm>
            <a:off x="3276850" y="826983"/>
            <a:ext cx="2590300" cy="1723177"/>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2069400" y="2522952"/>
            <a:ext cx="5005199" cy="276999"/>
          </a:xfrm>
          <a:prstGeom prst="rect">
            <a:avLst/>
          </a:prstGeom>
          <a:noFill/>
        </p:spPr>
        <p:txBody>
          <a:bodyPr wrap="square" rtlCol="0">
            <a:spAutoFit/>
          </a:bodyPr>
          <a:lstStyle/>
          <a:p>
            <a:pPr algn="ctr"/>
            <a:r>
              <a:rPr lang="en-US" sz="1200" dirty="0">
                <a:latin typeface="+mj-lt"/>
              </a:rPr>
              <a:t>Figure: Reach at different peak loads for selected conductors.</a:t>
            </a:r>
          </a:p>
        </p:txBody>
      </p:sp>
      <p:sp>
        <p:nvSpPr>
          <p:cNvPr id="9" name="Footer Placeholder 4">
            <a:extLst>
              <a:ext uri="{FF2B5EF4-FFF2-40B4-BE49-F238E27FC236}">
                <a16:creationId xmlns:a16="http://schemas.microsoft.com/office/drawing/2014/main" id="{3E8F745E-E439-2841-F88F-06BA030D4A1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510914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35</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368300" y="1055738"/>
            <a:ext cx="8318500" cy="4746524"/>
          </a:xfrm>
        </p:spPr>
        <p:txBody>
          <a:bodyPr/>
          <a:lstStyle/>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Now, if we desire a common reach for these conductors, we draw a horizontal straight line at the desired reach value, which is </a:t>
            </a:r>
            <a:r>
              <a:rPr lang="en-US" sz="2400" i="1" dirty="0" err="1">
                <a:solidFill>
                  <a:schemeClr val="tx1"/>
                </a:solidFill>
                <a:effectLst/>
                <a:latin typeface="+mj-lt"/>
                <a:ea typeface="Calibri" panose="020F0502020204030204" pitchFamily="34" charset="0"/>
                <a:cs typeface="Times New Roman" panose="02020603050405020304" pitchFamily="18" charset="0"/>
              </a:rPr>
              <a:t>R</a:t>
            </a:r>
            <a:r>
              <a:rPr lang="en-US" sz="24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2400" dirty="0">
                <a:solidFill>
                  <a:schemeClr val="tx1"/>
                </a:solidFill>
                <a:effectLst/>
                <a:latin typeface="+mj-lt"/>
                <a:ea typeface="Calibri" panose="020F0502020204030204" pitchFamily="34" charset="0"/>
                <a:cs typeface="Times New Roman" panose="02020603050405020304" pitchFamily="18" charset="0"/>
              </a:rPr>
              <a:t> miles in this figure.</a:t>
            </a:r>
          </a:p>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Intersections of the horizontal line at </a:t>
            </a:r>
            <a:r>
              <a:rPr lang="en-US" sz="2400" i="1" dirty="0" err="1">
                <a:solidFill>
                  <a:schemeClr val="tx1"/>
                </a:solidFill>
                <a:effectLst/>
                <a:latin typeface="+mj-lt"/>
                <a:ea typeface="Calibri" panose="020F0502020204030204" pitchFamily="34" charset="0"/>
                <a:cs typeface="Times New Roman" panose="02020603050405020304" pitchFamily="18" charset="0"/>
              </a:rPr>
              <a:t>R</a:t>
            </a:r>
            <a:r>
              <a:rPr lang="en-US" sz="24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2400" dirty="0">
                <a:solidFill>
                  <a:schemeClr val="tx1"/>
                </a:solidFill>
                <a:effectLst/>
                <a:latin typeface="+mj-lt"/>
                <a:ea typeface="Calibri" panose="020F0502020204030204" pitchFamily="34" charset="0"/>
                <a:cs typeface="Times New Roman" panose="02020603050405020304" pitchFamily="18" charset="0"/>
              </a:rPr>
              <a:t> with the reach characteristic of different conductors provide the maximum peak load of the respective conductors for the desired reach. </a:t>
            </a:r>
          </a:p>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Therefore, the maximum peak load for a common reach of </a:t>
            </a:r>
            <a:r>
              <a:rPr lang="en-US" sz="2400" i="1" dirty="0" err="1">
                <a:solidFill>
                  <a:schemeClr val="tx1"/>
                </a:solidFill>
                <a:effectLst/>
                <a:latin typeface="+mj-lt"/>
                <a:ea typeface="Calibri" panose="020F0502020204030204" pitchFamily="34" charset="0"/>
                <a:cs typeface="Times New Roman" panose="02020603050405020304" pitchFamily="18" charset="0"/>
              </a:rPr>
              <a:t>R</a:t>
            </a:r>
            <a:r>
              <a:rPr lang="en-US" sz="24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2400" dirty="0">
                <a:solidFill>
                  <a:schemeClr val="tx1"/>
                </a:solidFill>
                <a:effectLst/>
                <a:latin typeface="+mj-lt"/>
                <a:ea typeface="Calibri" panose="020F0502020204030204" pitchFamily="34" charset="0"/>
                <a:cs typeface="Times New Roman" panose="02020603050405020304" pitchFamily="18" charset="0"/>
              </a:rPr>
              <a:t> miles is </a:t>
            </a:r>
            <a:r>
              <a:rPr lang="en-US" sz="2400" i="1" dirty="0">
                <a:solidFill>
                  <a:schemeClr val="tx1"/>
                </a:solidFill>
                <a:effectLst/>
                <a:latin typeface="+mj-lt"/>
                <a:ea typeface="Calibri" panose="020F0502020204030204" pitchFamily="34" charset="0"/>
                <a:cs typeface="Times New Roman" panose="02020603050405020304" pitchFamily="18" charset="0"/>
              </a:rPr>
              <a:t>P</a:t>
            </a:r>
            <a:r>
              <a:rPr lang="en-US" sz="2400" i="1" baseline="-25000" dirty="0">
                <a:solidFill>
                  <a:schemeClr val="tx1"/>
                </a:solidFill>
                <a:effectLst/>
                <a:latin typeface="+mj-lt"/>
                <a:ea typeface="Calibri" panose="020F0502020204030204" pitchFamily="34" charset="0"/>
                <a:cs typeface="Times New Roman" panose="02020603050405020304" pitchFamily="18" charset="0"/>
              </a:rPr>
              <a:t>max1</a:t>
            </a:r>
            <a:r>
              <a:rPr lang="en-US" sz="2400" dirty="0">
                <a:solidFill>
                  <a:schemeClr val="tx1"/>
                </a:solidFill>
                <a:effectLst/>
                <a:latin typeface="+mj-lt"/>
                <a:ea typeface="Calibri" panose="020F0502020204030204" pitchFamily="34" charset="0"/>
                <a:cs typeface="Times New Roman" panose="02020603050405020304" pitchFamily="18" charset="0"/>
              </a:rPr>
              <a:t> for Conductor 1, </a:t>
            </a:r>
            <a:r>
              <a:rPr lang="en-US" sz="2400" i="1" dirty="0">
                <a:solidFill>
                  <a:schemeClr val="tx1"/>
                </a:solidFill>
                <a:effectLst/>
                <a:latin typeface="+mj-lt"/>
                <a:ea typeface="Calibri" panose="020F0502020204030204" pitchFamily="34" charset="0"/>
                <a:cs typeface="Times New Roman" panose="02020603050405020304" pitchFamily="18" charset="0"/>
              </a:rPr>
              <a:t>P</a:t>
            </a:r>
            <a:r>
              <a:rPr lang="en-US" sz="2400" i="1" baseline="-25000" dirty="0">
                <a:solidFill>
                  <a:schemeClr val="tx1"/>
                </a:solidFill>
                <a:effectLst/>
                <a:latin typeface="+mj-lt"/>
                <a:ea typeface="Calibri" panose="020F0502020204030204" pitchFamily="34" charset="0"/>
                <a:cs typeface="Times New Roman" panose="02020603050405020304" pitchFamily="18" charset="0"/>
              </a:rPr>
              <a:t>max2</a:t>
            </a:r>
            <a:r>
              <a:rPr lang="en-US" sz="2400" dirty="0">
                <a:solidFill>
                  <a:schemeClr val="tx1"/>
                </a:solidFill>
                <a:effectLst/>
                <a:latin typeface="+mj-lt"/>
                <a:ea typeface="Calibri" panose="020F0502020204030204" pitchFamily="34" charset="0"/>
                <a:cs typeface="Times New Roman" panose="02020603050405020304" pitchFamily="18" charset="0"/>
              </a:rPr>
              <a:t> for Conductor 2, </a:t>
            </a:r>
            <a:r>
              <a:rPr lang="en-US" sz="2400" i="1" dirty="0">
                <a:solidFill>
                  <a:schemeClr val="tx1"/>
                </a:solidFill>
                <a:effectLst/>
                <a:latin typeface="+mj-lt"/>
                <a:ea typeface="Calibri" panose="020F0502020204030204" pitchFamily="34" charset="0"/>
                <a:cs typeface="Times New Roman" panose="02020603050405020304" pitchFamily="18" charset="0"/>
              </a:rPr>
              <a:t>P</a:t>
            </a:r>
            <a:r>
              <a:rPr lang="en-US" sz="2400" i="1" baseline="-25000" dirty="0">
                <a:solidFill>
                  <a:schemeClr val="tx1"/>
                </a:solidFill>
                <a:effectLst/>
                <a:latin typeface="+mj-lt"/>
                <a:ea typeface="Calibri" panose="020F0502020204030204" pitchFamily="34" charset="0"/>
                <a:cs typeface="Times New Roman" panose="02020603050405020304" pitchFamily="18" charset="0"/>
              </a:rPr>
              <a:t>max3</a:t>
            </a:r>
            <a:r>
              <a:rPr lang="en-US" sz="2400" dirty="0">
                <a:solidFill>
                  <a:schemeClr val="tx1"/>
                </a:solidFill>
                <a:effectLst/>
                <a:latin typeface="+mj-lt"/>
                <a:ea typeface="Calibri" panose="020F0502020204030204" pitchFamily="34" charset="0"/>
                <a:cs typeface="Times New Roman" panose="02020603050405020304" pitchFamily="18" charset="0"/>
              </a:rPr>
              <a:t> for Conductor 3, and </a:t>
            </a:r>
            <a:r>
              <a:rPr lang="en-US" sz="2400" i="1" dirty="0">
                <a:solidFill>
                  <a:schemeClr val="tx1"/>
                </a:solidFill>
                <a:effectLst/>
                <a:latin typeface="+mj-lt"/>
                <a:ea typeface="Calibri" panose="020F0502020204030204" pitchFamily="34" charset="0"/>
                <a:cs typeface="Times New Roman" panose="02020603050405020304" pitchFamily="18" charset="0"/>
              </a:rPr>
              <a:t>P</a:t>
            </a:r>
            <a:r>
              <a:rPr lang="en-US" sz="2400" i="1" baseline="-25000" dirty="0">
                <a:solidFill>
                  <a:schemeClr val="tx1"/>
                </a:solidFill>
                <a:effectLst/>
                <a:latin typeface="+mj-lt"/>
                <a:ea typeface="Calibri" panose="020F0502020204030204" pitchFamily="34" charset="0"/>
                <a:cs typeface="Times New Roman" panose="02020603050405020304" pitchFamily="18" charset="0"/>
              </a:rPr>
              <a:t>max4</a:t>
            </a:r>
            <a:r>
              <a:rPr lang="en-US" sz="2400" dirty="0">
                <a:solidFill>
                  <a:schemeClr val="tx1"/>
                </a:solidFill>
                <a:effectLst/>
                <a:latin typeface="+mj-lt"/>
                <a:ea typeface="Calibri" panose="020F0502020204030204" pitchFamily="34" charset="0"/>
                <a:cs typeface="Times New Roman" panose="02020603050405020304" pitchFamily="18" charset="0"/>
              </a:rPr>
              <a:t> for Conductor 4.</a:t>
            </a:r>
          </a:p>
        </p:txBody>
      </p:sp>
      <p:sp>
        <p:nvSpPr>
          <p:cNvPr id="3" name="Footer Placeholder 4">
            <a:extLst>
              <a:ext uri="{FF2B5EF4-FFF2-40B4-BE49-F238E27FC236}">
                <a16:creationId xmlns:a16="http://schemas.microsoft.com/office/drawing/2014/main" id="{9D1798E6-9E22-EFE6-69A5-2D35780A747F}"/>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931326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36</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339496" y="708215"/>
                <a:ext cx="4603979" cy="5371914"/>
              </a:xfrm>
            </p:spPr>
            <p:txBody>
              <a:bodyPr/>
              <a:lstStyle/>
              <a:p>
                <a:pPr algn="just">
                  <a:spcBef>
                    <a:spcPts val="0"/>
                  </a:spcBef>
                  <a:spcAft>
                    <a:spcPts val="600"/>
                  </a:spcAft>
                </a:pPr>
                <a:r>
                  <a:rPr lang="en-US" sz="2200" dirty="0">
                    <a:solidFill>
                      <a:schemeClr val="tx1"/>
                    </a:solidFill>
                    <a:effectLst/>
                    <a:latin typeface="+mj-lt"/>
                    <a:ea typeface="Calibri" panose="020F0502020204030204" pitchFamily="34" charset="0"/>
                    <a:cs typeface="Times New Roman" panose="02020603050405020304" pitchFamily="18" charset="0"/>
                  </a:rPr>
                  <a:t>Now, we use the maximum peak load values obtained from Figure(a) and derate the conductors for a reach of </a:t>
                </a:r>
                <a:r>
                  <a:rPr lang="en-US" sz="2200" i="1" dirty="0" err="1">
                    <a:solidFill>
                      <a:schemeClr val="tx1"/>
                    </a:solidFill>
                    <a:effectLst/>
                    <a:latin typeface="+mj-lt"/>
                    <a:ea typeface="Calibri" panose="020F0502020204030204" pitchFamily="34" charset="0"/>
                    <a:cs typeface="Times New Roman" panose="02020603050405020304" pitchFamily="18" charset="0"/>
                  </a:rPr>
                  <a:t>R</a:t>
                </a:r>
                <a:r>
                  <a:rPr lang="en-US" sz="2200" i="1" baseline="-25000" dirty="0" err="1">
                    <a:solidFill>
                      <a:schemeClr val="tx1"/>
                    </a:solidFill>
                    <a:effectLst/>
                    <a:latin typeface="+mj-lt"/>
                    <a:ea typeface="Calibri" panose="020F0502020204030204" pitchFamily="34" charset="0"/>
                    <a:cs typeface="Times New Roman" panose="02020603050405020304" pitchFamily="18" charset="0"/>
                  </a:rPr>
                  <a:t>c</a:t>
                </a:r>
                <a:r>
                  <a:rPr lang="en-US" sz="2200" i="1" dirty="0">
                    <a:solidFill>
                      <a:schemeClr val="tx1"/>
                    </a:solidFill>
                    <a:effectLst/>
                    <a:latin typeface="+mj-lt"/>
                    <a:ea typeface="Calibri" panose="020F0502020204030204" pitchFamily="34" charset="0"/>
                    <a:cs typeface="Times New Roman" panose="02020603050405020304" pitchFamily="18" charset="0"/>
                  </a:rPr>
                  <a:t> </a:t>
                </a:r>
                <a:r>
                  <a:rPr lang="en-US" sz="2200" dirty="0">
                    <a:solidFill>
                      <a:schemeClr val="tx1"/>
                    </a:solidFill>
                    <a:effectLst/>
                    <a:latin typeface="+mj-lt"/>
                    <a:ea typeface="Calibri" panose="020F0502020204030204" pitchFamily="34" charset="0"/>
                    <a:cs typeface="Times New Roman" panose="02020603050405020304" pitchFamily="18" charset="0"/>
                  </a:rPr>
                  <a:t>miles to get the revised cost characteristics as shown in Figure(b).</a:t>
                </a:r>
              </a:p>
              <a:p>
                <a:pPr algn="just">
                  <a:spcBef>
                    <a:spcPts val="0"/>
                  </a:spcBef>
                  <a:spcAft>
                    <a:spcPts val="600"/>
                  </a:spcAft>
                </a:pPr>
                <a:r>
                  <a:rPr lang="en-US" sz="2200" dirty="0">
                    <a:solidFill>
                      <a:schemeClr val="tx1"/>
                    </a:solidFill>
                    <a:effectLst/>
                    <a:latin typeface="+mj-lt"/>
                    <a:ea typeface="Calibri" panose="020F0502020204030204" pitchFamily="34" charset="0"/>
                    <a:cs typeface="Times New Roman" panose="02020603050405020304" pitchFamily="18" charset="0"/>
                  </a:rPr>
                  <a:t>Since the cost characteristics are based on the peak load in the first year, the maximum peak load values from Figure(a) must be scaled down to the first year. For example, the maximum first‐year peak load for Conductor 1 will be</a:t>
                </a:r>
              </a:p>
              <a:p>
                <a:pPr marL="0" indent="0" algn="just">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𝑚𝑎𝑥</m:t>
                              </m:r>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p>
                            <m:sSupPr>
                              <m:ctrlP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d>
                            </m:e>
                            <m:sup>
                              <m:r>
                                <a:rPr lang="en-US" sz="2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sSup>
                        </m:den>
                      </m:f>
                    </m:oMath>
                  </m:oMathPara>
                </a14:m>
                <a:endParaRPr lang="en-US" sz="2200" dirty="0">
                  <a:solidFill>
                    <a:schemeClr val="tx1"/>
                  </a:solidFill>
                  <a:effectLst/>
                  <a:latin typeface="+mj-lt"/>
                  <a:ea typeface="Calibri" panose="020F0502020204030204" pitchFamily="34" charset="0"/>
                  <a:cs typeface="Times New Roman" panose="02020603050405020304" pitchFamily="18" charset="0"/>
                </a:endParaRPr>
              </a:p>
              <a:p>
                <a:pPr algn="just">
                  <a:spcBef>
                    <a:spcPts val="0"/>
                  </a:spcBef>
                  <a:spcAft>
                    <a:spcPts val="1200"/>
                  </a:spcAft>
                </a:pP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339496" y="708215"/>
                <a:ext cx="4603979" cy="5371914"/>
              </a:xfrm>
              <a:blipFill>
                <a:blip r:embed="rId2"/>
                <a:stretch>
                  <a:fillRect l="-795" t="-795" r="-172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3"/>
          <a:stretch>
            <a:fillRect/>
          </a:stretch>
        </p:blipFill>
        <p:spPr>
          <a:xfrm>
            <a:off x="5253457" y="755350"/>
            <a:ext cx="2590300" cy="1723177"/>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4720057" y="2478527"/>
            <a:ext cx="3657100" cy="461665"/>
          </a:xfrm>
          <a:prstGeom prst="rect">
            <a:avLst/>
          </a:prstGeom>
          <a:noFill/>
        </p:spPr>
        <p:txBody>
          <a:bodyPr wrap="square" rtlCol="0">
            <a:spAutoFit/>
          </a:bodyPr>
          <a:lstStyle/>
          <a:p>
            <a:pPr algn="ctr"/>
            <a:r>
              <a:rPr lang="en-US" sz="1200" dirty="0">
                <a:latin typeface="+mj-lt"/>
              </a:rPr>
              <a:t>Figure(a): Reach at different peak loads for selected conductors.</a:t>
            </a:r>
          </a:p>
        </p:txBody>
      </p:sp>
      <p:pic>
        <p:nvPicPr>
          <p:cNvPr id="10" name="Picture 9">
            <a:extLst>
              <a:ext uri="{FF2B5EF4-FFF2-40B4-BE49-F238E27FC236}">
                <a16:creationId xmlns:a16="http://schemas.microsoft.com/office/drawing/2014/main" id="{D7B4F215-B037-08D9-7E0B-30DAF85816B6}"/>
              </a:ext>
            </a:extLst>
          </p:cNvPr>
          <p:cNvPicPr>
            <a:picLocks noChangeAspect="1"/>
          </p:cNvPicPr>
          <p:nvPr/>
        </p:nvPicPr>
        <p:blipFill>
          <a:blip r:embed="rId4"/>
          <a:stretch>
            <a:fillRect/>
          </a:stretch>
        </p:blipFill>
        <p:spPr>
          <a:xfrm>
            <a:off x="5253458" y="3081477"/>
            <a:ext cx="2727370" cy="1903273"/>
          </a:xfrm>
          <a:prstGeom prst="rect">
            <a:avLst/>
          </a:prstGeom>
        </p:spPr>
      </p:pic>
      <p:sp>
        <p:nvSpPr>
          <p:cNvPr id="11" name="TextBox 10">
            <a:extLst>
              <a:ext uri="{FF2B5EF4-FFF2-40B4-BE49-F238E27FC236}">
                <a16:creationId xmlns:a16="http://schemas.microsoft.com/office/drawing/2014/main" id="{067EC7E8-1EDF-3D35-5B0E-F32C5246A6AC}"/>
              </a:ext>
            </a:extLst>
          </p:cNvPr>
          <p:cNvSpPr txBox="1"/>
          <p:nvPr/>
        </p:nvSpPr>
        <p:spPr>
          <a:xfrm>
            <a:off x="4788593" y="5140118"/>
            <a:ext cx="3657100" cy="461665"/>
          </a:xfrm>
          <a:prstGeom prst="rect">
            <a:avLst/>
          </a:prstGeom>
          <a:noFill/>
        </p:spPr>
        <p:txBody>
          <a:bodyPr wrap="square" rtlCol="0">
            <a:spAutoFit/>
          </a:bodyPr>
          <a:lstStyle/>
          <a:p>
            <a:pPr algn="ctr"/>
            <a:r>
              <a:rPr lang="en-US" sz="1200" dirty="0">
                <a:latin typeface="+mj-lt"/>
              </a:rPr>
              <a:t>Figure(b): Economic cost characteristics of a set of four selected conductors with a common reach of </a:t>
            </a:r>
            <a:r>
              <a:rPr lang="en-US" sz="1200" dirty="0" err="1">
                <a:latin typeface="+mj-lt"/>
              </a:rPr>
              <a:t>R</a:t>
            </a:r>
            <a:r>
              <a:rPr lang="en-US" sz="1200" baseline="-25000" dirty="0" err="1">
                <a:latin typeface="+mj-lt"/>
              </a:rPr>
              <a:t>c</a:t>
            </a:r>
            <a:r>
              <a:rPr lang="en-US" sz="1200" dirty="0">
                <a:latin typeface="+mj-lt"/>
              </a:rPr>
              <a:t> miles.</a:t>
            </a:r>
          </a:p>
        </p:txBody>
      </p:sp>
      <p:sp>
        <p:nvSpPr>
          <p:cNvPr id="9" name="Footer Placeholder 4">
            <a:extLst>
              <a:ext uri="{FF2B5EF4-FFF2-40B4-BE49-F238E27FC236}">
                <a16:creationId xmlns:a16="http://schemas.microsoft.com/office/drawing/2014/main" id="{F41DACF6-0FD8-1CEE-C43A-FE1C009389A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291811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37</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52135"/>
            <a:ext cx="5089006" cy="3415065"/>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Similarly, we can obtain values of P</a:t>
            </a:r>
            <a:r>
              <a:rPr lang="en-US" sz="2400" baseline="-25000" dirty="0">
                <a:solidFill>
                  <a:schemeClr val="tx1"/>
                </a:solidFill>
                <a:latin typeface="+mj-lt"/>
                <a:cs typeface="Times New Roman" panose="02020603050405020304" pitchFamily="18" charset="0"/>
              </a:rPr>
              <a:t>2</a:t>
            </a:r>
            <a:r>
              <a:rPr lang="en-US" sz="2400" dirty="0">
                <a:solidFill>
                  <a:schemeClr val="tx1"/>
                </a:solidFill>
                <a:latin typeface="+mj-lt"/>
                <a:cs typeface="Times New Roman" panose="02020603050405020304" pitchFamily="18" charset="0"/>
              </a:rPr>
              <a:t>, P</a:t>
            </a:r>
            <a:r>
              <a:rPr lang="en-US" sz="2400" baseline="-25000" dirty="0">
                <a:solidFill>
                  <a:schemeClr val="tx1"/>
                </a:solidFill>
                <a:latin typeface="+mj-lt"/>
                <a:cs typeface="Times New Roman" panose="02020603050405020304" pitchFamily="18" charset="0"/>
              </a:rPr>
              <a:t>3</a:t>
            </a:r>
            <a:r>
              <a:rPr lang="en-US" sz="2400" dirty="0">
                <a:solidFill>
                  <a:schemeClr val="tx1"/>
                </a:solidFill>
                <a:latin typeface="+mj-lt"/>
                <a:cs typeface="Times New Roman" panose="02020603050405020304" pitchFamily="18" charset="0"/>
              </a:rPr>
              <a:t>, and P</a:t>
            </a:r>
            <a:r>
              <a:rPr lang="en-US" sz="2400" baseline="-25000" dirty="0">
                <a:solidFill>
                  <a:schemeClr val="tx1"/>
                </a:solidFill>
                <a:latin typeface="+mj-lt"/>
                <a:cs typeface="Times New Roman" panose="02020603050405020304" pitchFamily="18" charset="0"/>
              </a:rPr>
              <a:t>4</a:t>
            </a:r>
            <a:r>
              <a:rPr lang="en-US" sz="2400" dirty="0">
                <a:solidFill>
                  <a:schemeClr val="tx1"/>
                </a:solidFill>
                <a:latin typeface="+mj-lt"/>
                <a:cs typeface="Times New Roman" panose="02020603050405020304" pitchFamily="18" charset="0"/>
              </a:rPr>
              <a:t>. Because we are derating the conductors, the cost characteristics do not intersect each other any longer. </a:t>
            </a:r>
          </a:p>
          <a:p>
            <a:pPr algn="just">
              <a:spcBef>
                <a:spcPts val="0"/>
              </a:spcBef>
              <a:spcAft>
                <a:spcPts val="1200"/>
              </a:spcAft>
            </a:pPr>
            <a:r>
              <a:rPr lang="en-US" sz="2400" dirty="0">
                <a:solidFill>
                  <a:schemeClr val="tx1"/>
                </a:solidFill>
                <a:latin typeface="+mj-lt"/>
                <a:cs typeface="Times New Roman" panose="02020603050405020304" pitchFamily="18" charset="0"/>
              </a:rPr>
              <a:t>Therefore, we see a jump from one conductor to the next at the peak loads P</a:t>
            </a:r>
            <a:r>
              <a:rPr lang="en-US" sz="2400" baseline="-25000" dirty="0">
                <a:solidFill>
                  <a:schemeClr val="tx1"/>
                </a:solidFill>
                <a:latin typeface="+mj-lt"/>
                <a:cs typeface="Times New Roman" panose="02020603050405020304" pitchFamily="18" charset="0"/>
              </a:rPr>
              <a:t>1, </a:t>
            </a:r>
            <a:r>
              <a:rPr lang="en-US" sz="2400" dirty="0">
                <a:solidFill>
                  <a:schemeClr val="tx1"/>
                </a:solidFill>
                <a:latin typeface="+mj-lt"/>
                <a:cs typeface="Times New Roman" panose="02020603050405020304" pitchFamily="18" charset="0"/>
              </a:rPr>
              <a:t>P</a:t>
            </a:r>
            <a:r>
              <a:rPr lang="en-US" sz="2400" baseline="-25000" dirty="0">
                <a:solidFill>
                  <a:schemeClr val="tx1"/>
                </a:solidFill>
                <a:latin typeface="+mj-lt"/>
                <a:cs typeface="Times New Roman" panose="02020603050405020304" pitchFamily="18" charset="0"/>
              </a:rPr>
              <a:t>2</a:t>
            </a:r>
            <a:r>
              <a:rPr lang="en-US" sz="2400" dirty="0">
                <a:solidFill>
                  <a:schemeClr val="tx1"/>
                </a:solidFill>
                <a:latin typeface="+mj-lt"/>
                <a:cs typeface="Times New Roman" panose="02020603050405020304" pitchFamily="18" charset="0"/>
              </a:rPr>
              <a:t>, P</a:t>
            </a:r>
            <a:r>
              <a:rPr lang="en-US" sz="2400" baseline="-25000" dirty="0">
                <a:solidFill>
                  <a:schemeClr val="tx1"/>
                </a:solidFill>
                <a:latin typeface="+mj-lt"/>
                <a:cs typeface="Times New Roman" panose="02020603050405020304" pitchFamily="18" charset="0"/>
              </a:rPr>
              <a:t>3</a:t>
            </a:r>
            <a:r>
              <a:rPr lang="en-US" sz="2400" dirty="0">
                <a:solidFill>
                  <a:schemeClr val="tx1"/>
                </a:solidFill>
                <a:latin typeface="+mj-lt"/>
                <a:cs typeface="Times New Roman" panose="02020603050405020304" pitchFamily="18" charset="0"/>
              </a:rPr>
              <a:t>, and P</a:t>
            </a:r>
            <a:r>
              <a:rPr lang="en-US" sz="2400" baseline="-25000" dirty="0">
                <a:solidFill>
                  <a:schemeClr val="tx1"/>
                </a:solidFill>
                <a:latin typeface="+mj-lt"/>
                <a:cs typeface="Times New Roman" panose="02020603050405020304" pitchFamily="18" charset="0"/>
              </a:rPr>
              <a:t>4</a:t>
            </a:r>
            <a:r>
              <a:rPr lang="en-US" sz="2400" dirty="0">
                <a:solidFill>
                  <a:schemeClr val="tx1"/>
                </a:solidFill>
                <a:latin typeface="+mj-lt"/>
                <a:cs typeface="Times New Roman" panose="02020603050405020304" pitchFamily="18" charset="0"/>
              </a:rPr>
              <a:t>. </a:t>
            </a:r>
            <a:endParaRPr lang="en-US" sz="24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2400" baseline="-25000" dirty="0">
              <a:solidFill>
                <a:schemeClr val="tx1"/>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2"/>
          <a:stretch>
            <a:fillRect/>
          </a:stretch>
        </p:blipFill>
        <p:spPr>
          <a:xfrm>
            <a:off x="5879131" y="733692"/>
            <a:ext cx="2807669" cy="1867780"/>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5547026" y="5358747"/>
            <a:ext cx="3657100" cy="461665"/>
          </a:xfrm>
          <a:prstGeom prst="rect">
            <a:avLst/>
          </a:prstGeom>
          <a:noFill/>
        </p:spPr>
        <p:txBody>
          <a:bodyPr wrap="square" rtlCol="0">
            <a:spAutoFit/>
          </a:bodyPr>
          <a:lstStyle/>
          <a:p>
            <a:pPr algn="ctr"/>
            <a:r>
              <a:rPr lang="en-US" sz="1200" dirty="0">
                <a:latin typeface="+mj-lt"/>
              </a:rPr>
              <a:t>Figure(b): Economic cost characteristics of a set of four selected conductors with a common reach of </a:t>
            </a:r>
            <a:r>
              <a:rPr lang="en-US" sz="1200" dirty="0" err="1">
                <a:latin typeface="+mj-lt"/>
              </a:rPr>
              <a:t>R</a:t>
            </a:r>
            <a:r>
              <a:rPr lang="en-US" sz="1200" baseline="-25000" dirty="0" err="1">
                <a:latin typeface="+mj-lt"/>
              </a:rPr>
              <a:t>c</a:t>
            </a:r>
            <a:r>
              <a:rPr lang="en-US" sz="1200" dirty="0">
                <a:latin typeface="+mj-lt"/>
              </a:rPr>
              <a:t> miles.</a:t>
            </a:r>
          </a:p>
        </p:txBody>
      </p:sp>
      <p:pic>
        <p:nvPicPr>
          <p:cNvPr id="10" name="Picture 9">
            <a:extLst>
              <a:ext uri="{FF2B5EF4-FFF2-40B4-BE49-F238E27FC236}">
                <a16:creationId xmlns:a16="http://schemas.microsoft.com/office/drawing/2014/main" id="{D7B4F215-B037-08D9-7E0B-30DAF85816B6}"/>
              </a:ext>
            </a:extLst>
          </p:cNvPr>
          <p:cNvPicPr>
            <a:picLocks noChangeAspect="1"/>
          </p:cNvPicPr>
          <p:nvPr/>
        </p:nvPicPr>
        <p:blipFill>
          <a:blip r:embed="rId3"/>
          <a:stretch>
            <a:fillRect/>
          </a:stretch>
        </p:blipFill>
        <p:spPr>
          <a:xfrm>
            <a:off x="5879131" y="3267935"/>
            <a:ext cx="2914215" cy="2033661"/>
          </a:xfrm>
          <a:prstGeom prst="rect">
            <a:avLst/>
          </a:prstGeom>
        </p:spPr>
      </p:pic>
      <p:sp>
        <p:nvSpPr>
          <p:cNvPr id="3" name="TextBox 2">
            <a:extLst>
              <a:ext uri="{FF2B5EF4-FFF2-40B4-BE49-F238E27FC236}">
                <a16:creationId xmlns:a16="http://schemas.microsoft.com/office/drawing/2014/main" id="{945EDC67-1D3A-B51D-4635-E72065D79342}"/>
              </a:ext>
            </a:extLst>
          </p:cNvPr>
          <p:cNvSpPr txBox="1"/>
          <p:nvPr/>
        </p:nvSpPr>
        <p:spPr>
          <a:xfrm>
            <a:off x="5399788" y="2612571"/>
            <a:ext cx="3657100" cy="461665"/>
          </a:xfrm>
          <a:prstGeom prst="rect">
            <a:avLst/>
          </a:prstGeom>
          <a:noFill/>
        </p:spPr>
        <p:txBody>
          <a:bodyPr wrap="square" rtlCol="0">
            <a:spAutoFit/>
          </a:bodyPr>
          <a:lstStyle/>
          <a:p>
            <a:pPr algn="ctr"/>
            <a:r>
              <a:rPr lang="en-US" sz="1200" dirty="0">
                <a:latin typeface="+mj-lt"/>
              </a:rPr>
              <a:t>Figure(a): Reach at different peak loads for selected conductors.</a:t>
            </a:r>
          </a:p>
        </p:txBody>
      </p:sp>
      <p:sp>
        <p:nvSpPr>
          <p:cNvPr id="9" name="Footer Placeholder 4">
            <a:extLst>
              <a:ext uri="{FF2B5EF4-FFF2-40B4-BE49-F238E27FC236}">
                <a16:creationId xmlns:a16="http://schemas.microsoft.com/office/drawing/2014/main" id="{8F955178-9DD7-3E8F-EFAD-EDF5644990D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437979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38</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852135"/>
            <a:ext cx="5089006" cy="5052257"/>
          </a:xfrm>
        </p:spPr>
        <p:txBody>
          <a:bodyPr/>
          <a:lstStyle/>
          <a:p>
            <a:pPr algn="just">
              <a:spcBef>
                <a:spcPts val="0"/>
              </a:spcBef>
              <a:spcAft>
                <a:spcPts val="1200"/>
              </a:spcAft>
            </a:pPr>
            <a:r>
              <a:rPr lang="en-US" sz="2300" dirty="0">
                <a:solidFill>
                  <a:schemeClr val="tx1"/>
                </a:solidFill>
                <a:latin typeface="+mj-lt"/>
                <a:cs typeface="Times New Roman" panose="02020603050405020304" pitchFamily="18" charset="0"/>
              </a:rPr>
              <a:t>Although the most economical characteristics are those given by the graphs of different conductors in a conductor set, a straight line can be a simple linear approximation for these characteristics. </a:t>
            </a:r>
          </a:p>
          <a:p>
            <a:pPr algn="just">
              <a:spcBef>
                <a:spcPts val="0"/>
              </a:spcBef>
              <a:spcAft>
                <a:spcPts val="1200"/>
              </a:spcAft>
            </a:pPr>
            <a:r>
              <a:rPr lang="en-US" sz="2300" dirty="0">
                <a:solidFill>
                  <a:schemeClr val="tx1"/>
                </a:solidFill>
                <a:latin typeface="+mj-lt"/>
                <a:cs typeface="Times New Roman" panose="02020603050405020304" pitchFamily="18" charset="0"/>
              </a:rPr>
              <a:t>This line could be a line tangent to the smallest and the largest conductor as shown in </a:t>
            </a:r>
            <a:r>
              <a:rPr lang="en-US" sz="2300" dirty="0">
                <a:solidFill>
                  <a:schemeClr val="tx1"/>
                </a:solidFill>
                <a:latin typeface="+mj-lt"/>
              </a:rPr>
              <a:t>Figure(b)</a:t>
            </a:r>
            <a:r>
              <a:rPr lang="en-US" sz="2300" dirty="0">
                <a:solidFill>
                  <a:schemeClr val="tx1"/>
                </a:solidFill>
                <a:latin typeface="+mj-lt"/>
                <a:cs typeface="Times New Roman" panose="02020603050405020304" pitchFamily="18" charset="0"/>
              </a:rPr>
              <a:t>. Note that the full graph of the largest conductor is not shown in this figure, but the straight‐line approximation does meet its graph at higher values of peak load.</a:t>
            </a: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B8094566-890B-006A-A1E5-8D1858E4486A}"/>
              </a:ext>
            </a:extLst>
          </p:cNvPr>
          <p:cNvPicPr>
            <a:picLocks noChangeAspect="1"/>
          </p:cNvPicPr>
          <p:nvPr/>
        </p:nvPicPr>
        <p:blipFill>
          <a:blip r:embed="rId2"/>
          <a:stretch>
            <a:fillRect/>
          </a:stretch>
        </p:blipFill>
        <p:spPr>
          <a:xfrm>
            <a:off x="5879131" y="733692"/>
            <a:ext cx="2807669" cy="1867780"/>
          </a:xfrm>
          <a:prstGeom prst="rect">
            <a:avLst/>
          </a:prstGeom>
        </p:spPr>
      </p:pic>
      <p:sp>
        <p:nvSpPr>
          <p:cNvPr id="6" name="TextBox 5">
            <a:extLst>
              <a:ext uri="{FF2B5EF4-FFF2-40B4-BE49-F238E27FC236}">
                <a16:creationId xmlns:a16="http://schemas.microsoft.com/office/drawing/2014/main" id="{3A0FD646-C215-D50D-D209-488F5DAB7C38}"/>
              </a:ext>
            </a:extLst>
          </p:cNvPr>
          <p:cNvSpPr txBox="1"/>
          <p:nvPr/>
        </p:nvSpPr>
        <p:spPr>
          <a:xfrm>
            <a:off x="5547026" y="5358747"/>
            <a:ext cx="3657100" cy="461665"/>
          </a:xfrm>
          <a:prstGeom prst="rect">
            <a:avLst/>
          </a:prstGeom>
          <a:noFill/>
        </p:spPr>
        <p:txBody>
          <a:bodyPr wrap="square" rtlCol="0">
            <a:spAutoFit/>
          </a:bodyPr>
          <a:lstStyle/>
          <a:p>
            <a:pPr algn="ctr"/>
            <a:r>
              <a:rPr lang="en-US" sz="1200" dirty="0">
                <a:latin typeface="+mj-lt"/>
              </a:rPr>
              <a:t>Figure(b): Economic cost characteristics of a set of four selected conductors with a common reach of </a:t>
            </a:r>
            <a:r>
              <a:rPr lang="en-US" sz="1200" dirty="0" err="1">
                <a:latin typeface="+mj-lt"/>
              </a:rPr>
              <a:t>R</a:t>
            </a:r>
            <a:r>
              <a:rPr lang="en-US" sz="1200" baseline="-25000" dirty="0" err="1">
                <a:latin typeface="+mj-lt"/>
              </a:rPr>
              <a:t>c</a:t>
            </a:r>
            <a:r>
              <a:rPr lang="en-US" sz="1200" dirty="0">
                <a:latin typeface="+mj-lt"/>
              </a:rPr>
              <a:t> miles.</a:t>
            </a:r>
          </a:p>
        </p:txBody>
      </p:sp>
      <p:pic>
        <p:nvPicPr>
          <p:cNvPr id="10" name="Picture 9">
            <a:extLst>
              <a:ext uri="{FF2B5EF4-FFF2-40B4-BE49-F238E27FC236}">
                <a16:creationId xmlns:a16="http://schemas.microsoft.com/office/drawing/2014/main" id="{D7B4F215-B037-08D9-7E0B-30DAF85816B6}"/>
              </a:ext>
            </a:extLst>
          </p:cNvPr>
          <p:cNvPicPr>
            <a:picLocks noChangeAspect="1"/>
          </p:cNvPicPr>
          <p:nvPr/>
        </p:nvPicPr>
        <p:blipFill>
          <a:blip r:embed="rId3"/>
          <a:stretch>
            <a:fillRect/>
          </a:stretch>
        </p:blipFill>
        <p:spPr>
          <a:xfrm>
            <a:off x="5879131" y="3267935"/>
            <a:ext cx="2914215" cy="2033661"/>
          </a:xfrm>
          <a:prstGeom prst="rect">
            <a:avLst/>
          </a:prstGeom>
        </p:spPr>
      </p:pic>
      <p:sp>
        <p:nvSpPr>
          <p:cNvPr id="3" name="TextBox 2">
            <a:extLst>
              <a:ext uri="{FF2B5EF4-FFF2-40B4-BE49-F238E27FC236}">
                <a16:creationId xmlns:a16="http://schemas.microsoft.com/office/drawing/2014/main" id="{945EDC67-1D3A-B51D-4635-E72065D79342}"/>
              </a:ext>
            </a:extLst>
          </p:cNvPr>
          <p:cNvSpPr txBox="1"/>
          <p:nvPr/>
        </p:nvSpPr>
        <p:spPr>
          <a:xfrm>
            <a:off x="5399788" y="2612571"/>
            <a:ext cx="3657100" cy="461665"/>
          </a:xfrm>
          <a:prstGeom prst="rect">
            <a:avLst/>
          </a:prstGeom>
          <a:noFill/>
        </p:spPr>
        <p:txBody>
          <a:bodyPr wrap="square" rtlCol="0">
            <a:spAutoFit/>
          </a:bodyPr>
          <a:lstStyle/>
          <a:p>
            <a:pPr algn="ctr"/>
            <a:r>
              <a:rPr lang="en-US" sz="1200" dirty="0">
                <a:latin typeface="+mj-lt"/>
              </a:rPr>
              <a:t>Figure(a): Reach at different peak loads for selected conductors.</a:t>
            </a:r>
          </a:p>
        </p:txBody>
      </p:sp>
      <p:sp>
        <p:nvSpPr>
          <p:cNvPr id="9" name="Footer Placeholder 4">
            <a:extLst>
              <a:ext uri="{FF2B5EF4-FFF2-40B4-BE49-F238E27FC236}">
                <a16:creationId xmlns:a16="http://schemas.microsoft.com/office/drawing/2014/main" id="{8F955178-9DD7-3E8F-EFAD-EDF5644990D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697915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39</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199" y="852135"/>
            <a:ext cx="8496301" cy="5052257"/>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Calculations shown in this section, as well as in the previous section, are for three‐phase feeders. The analysis can be modified for single‐ or two‐phase feeders. </a:t>
            </a:r>
          </a:p>
          <a:p>
            <a:pPr algn="just">
              <a:spcBef>
                <a:spcPts val="0"/>
              </a:spcBef>
              <a:spcAft>
                <a:spcPts val="1200"/>
              </a:spcAft>
            </a:pPr>
            <a:r>
              <a:rPr lang="en-US" sz="2400" dirty="0">
                <a:solidFill>
                  <a:schemeClr val="tx1"/>
                </a:solidFill>
                <a:latin typeface="+mj-lt"/>
                <a:cs typeface="Times New Roman" panose="02020603050405020304" pitchFamily="18" charset="0"/>
              </a:rPr>
              <a:t>Such modifications are important because a large percentage of feeders in a distribution system carry load below 1 MW, and often, these feeders are single‐phase laterals. </a:t>
            </a:r>
          </a:p>
          <a:p>
            <a:pPr algn="just">
              <a:spcBef>
                <a:spcPts val="0"/>
              </a:spcBef>
              <a:spcAft>
                <a:spcPts val="1200"/>
              </a:spcAft>
            </a:pPr>
            <a:r>
              <a:rPr lang="en-US" sz="2400" dirty="0">
                <a:solidFill>
                  <a:schemeClr val="tx1"/>
                </a:solidFill>
                <a:latin typeface="+mj-lt"/>
                <a:cs typeface="Times New Roman" panose="02020603050405020304" pitchFamily="18" charset="0"/>
              </a:rPr>
              <a:t>Further, the voltage drop calculations were done with an assumption that the power flowing on the feeder remains the same at the beginning and end of the feeder. But in reality, the power flow decreases as we move along the feeder because the feeder will have laterals tapped off of it to supply loads. This in turn decreases the voltage drop or increases the reach of the feeder. </a:t>
            </a:r>
            <a:endParaRPr lang="en-US" sz="24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CCBD7D38-5255-7747-800C-C26B6E4A98B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00955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1. Introduction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33623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cs typeface="Times New Roman" panose="02020603050405020304" pitchFamily="18" charset="0"/>
              </a:rPr>
              <a:t>As expenses take place over different years, we cannot simply add all the costs and all the benefits to obtain the net expenses for the project. This is because the value of money is not constant but decreases from one year to the next. </a:t>
            </a:r>
          </a:p>
          <a:p>
            <a:pPr algn="just">
              <a:spcBef>
                <a:spcPts val="400"/>
              </a:spcBef>
              <a:spcAft>
                <a:spcPts val="600"/>
              </a:spcAft>
            </a:pPr>
            <a:r>
              <a:rPr lang="en-US" sz="2400" dirty="0">
                <a:solidFill>
                  <a:schemeClr val="tx1"/>
                </a:solidFill>
                <a:cs typeface="Times New Roman" panose="02020603050405020304" pitchFamily="18" charset="0"/>
              </a:rPr>
              <a:t>We need to examine some of the factors that are commonly used in engineering economic analysis and arrive at simple approaches to determine costs and benefits of projects over a period of time.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4</a:t>
            </a:fld>
            <a:endParaRPr lang="en-US">
              <a:latin typeface="+mn-lt"/>
            </a:endParaRPr>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26486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3.1.2 Reach of Feeders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40</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199" y="852135"/>
            <a:ext cx="8348353" cy="5052257"/>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A factor to account for the reduction in voltage drop for such phenomenon can be included in the calculations. Specifically, a precise value of this factor can be determined if the feeder serves a uniformly distributed load in a rectangular or triangular service area.</a:t>
            </a:r>
          </a:p>
          <a:p>
            <a:pPr algn="just">
              <a:spcBef>
                <a:spcPts val="0"/>
              </a:spcBef>
              <a:spcAft>
                <a:spcPts val="1200"/>
              </a:spcAft>
            </a:pPr>
            <a:r>
              <a:rPr lang="en-US" sz="2400" dirty="0">
                <a:solidFill>
                  <a:schemeClr val="tx1"/>
                </a:solidFill>
                <a:latin typeface="+mj-lt"/>
                <a:cs typeface="Times New Roman" panose="02020603050405020304" pitchFamily="18" charset="0"/>
              </a:rPr>
              <a:t>However, in reality, these conditions do not exist. So computing a factor to account for reduction in voltage drop is difficult. On the other hand, it is alright if we do not consider this factor because, in emergencies, the feeders may be required to support the additional load of an adjoining feeder. The extra load and reach margin available on the feeders would be valuable in such situations.</a:t>
            </a:r>
            <a:endParaRPr lang="en-US" sz="2400" baseline="-25000" dirty="0">
              <a:solidFill>
                <a:schemeClr val="tx1"/>
              </a:solidFill>
              <a:latin typeface="+mj-lt"/>
              <a:cs typeface="Times New Roman" panose="02020603050405020304" pitchFamily="18" charset="0"/>
            </a:endParaRPr>
          </a:p>
          <a:p>
            <a:pPr algn="just">
              <a:spcBef>
                <a:spcPts val="0"/>
              </a:spcBef>
              <a:spcAft>
                <a:spcPts val="1200"/>
              </a:spcAft>
            </a:pPr>
            <a:endParaRPr lang="en-US" sz="2400" baseline="-250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CCBD7D38-5255-7747-800C-C26B6E4A98B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417401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41</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175024"/>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Selection of a good conductor set is very important for proper planning of distribution systems.</a:t>
            </a:r>
          </a:p>
          <a:p>
            <a:pPr algn="just">
              <a:spcBef>
                <a:spcPts val="0"/>
              </a:spcBef>
              <a:spcAft>
                <a:spcPts val="1200"/>
              </a:spcAft>
            </a:pPr>
            <a:r>
              <a:rPr lang="en-US" sz="2400" dirty="0">
                <a:solidFill>
                  <a:schemeClr val="tx1"/>
                </a:solidFill>
                <a:latin typeface="+mj-lt"/>
                <a:cs typeface="Times New Roman" panose="02020603050405020304" pitchFamily="18" charset="0"/>
              </a:rPr>
              <a:t>An ideal conductor set should have roughly equal economic loading range for each conductor, sufficient thermal capacity in the largest conductor to take care of situations with very high load, and should be the most optimal in terms of cost. </a:t>
            </a:r>
          </a:p>
          <a:p>
            <a:pPr algn="just">
              <a:spcBef>
                <a:spcPts val="0"/>
              </a:spcBef>
              <a:spcAft>
                <a:spcPts val="1200"/>
              </a:spcAft>
            </a:pPr>
            <a:r>
              <a:rPr lang="en-US" sz="2400" dirty="0">
                <a:solidFill>
                  <a:schemeClr val="tx1"/>
                </a:solidFill>
                <a:latin typeface="+mj-lt"/>
                <a:cs typeface="Times New Roman" panose="02020603050405020304" pitchFamily="18" charset="0"/>
              </a:rPr>
              <a:t>Generally, it is very difficult to select a conductor set that will meet all the criteria of an ideal set. Most utilities choose conductors for their system based on experience and historical applications.</a:t>
            </a:r>
          </a:p>
        </p:txBody>
      </p:sp>
      <p:sp>
        <p:nvSpPr>
          <p:cNvPr id="3" name="Footer Placeholder 4">
            <a:extLst>
              <a:ext uri="{FF2B5EF4-FFF2-40B4-BE49-F238E27FC236}">
                <a16:creationId xmlns:a16="http://schemas.microsoft.com/office/drawing/2014/main" id="{1A8C5C0C-65E6-79C7-67A6-27E0BC362237}"/>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837002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42</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199" y="777870"/>
            <a:ext cx="8448675" cy="5146679"/>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Usually, the number of conductors in a set is limited to four or five for proper management of inventory. Some authors have addressed this issue to provide a systematic procedure for selection of a good conductor set.</a:t>
            </a:r>
          </a:p>
          <a:p>
            <a:pPr algn="just">
              <a:spcBef>
                <a:spcPts val="0"/>
              </a:spcBef>
              <a:spcAft>
                <a:spcPts val="1200"/>
              </a:spcAft>
            </a:pPr>
            <a:r>
              <a:rPr lang="en-US" sz="2400" dirty="0">
                <a:solidFill>
                  <a:schemeClr val="tx1"/>
                </a:solidFill>
                <a:latin typeface="+mj-lt"/>
                <a:cs typeface="Times New Roman" panose="02020603050405020304" pitchFamily="18" charset="0"/>
              </a:rPr>
              <a:t>An approach to determine the optimal conductor is by minimizing the aggregate area under the plots of different conductor sets between the minimum and the maximum loads.</a:t>
            </a:r>
          </a:p>
          <a:p>
            <a:pPr algn="just">
              <a:spcBef>
                <a:spcPts val="0"/>
              </a:spcBef>
              <a:spcAft>
                <a:spcPts val="1200"/>
              </a:spcAft>
            </a:pPr>
            <a:r>
              <a:rPr lang="en-US" sz="2400" dirty="0">
                <a:solidFill>
                  <a:schemeClr val="tx1"/>
                </a:solidFill>
                <a:latin typeface="+mj-lt"/>
                <a:cs typeface="Times New Roman" panose="02020603050405020304" pitchFamily="18" charset="0"/>
              </a:rPr>
              <a:t>For example, in the Figure on page 15, we would integrate from zero to the maximum value of annual peak load on the graph of the lowest cost characteristics considered for different load ranges. The conductor set with minimum value for this area would have an average minimum cost over the whole range of loading. </a:t>
            </a:r>
            <a:endParaRPr lang="en-US" sz="2400" baseline="-250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1A8C5C0C-65E6-79C7-67A6-27E0BC362237}"/>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185479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43</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394204"/>
          </a:xfrm>
        </p:spPr>
        <p:txBody>
          <a:bodyPr>
            <a:noAutofit/>
          </a:bodyPr>
          <a:lstStyle/>
          <a:p>
            <a:pPr algn="just">
              <a:spcBef>
                <a:spcPts val="0"/>
              </a:spcBef>
              <a:spcAft>
                <a:spcPts val="1200"/>
              </a:spcAft>
            </a:pPr>
            <a:r>
              <a:rPr lang="en-US" sz="2400" dirty="0">
                <a:solidFill>
                  <a:schemeClr val="tx1"/>
                </a:solidFill>
                <a:latin typeface="+mj-lt"/>
                <a:cs typeface="Times New Roman" panose="02020603050405020304" pitchFamily="18" charset="0"/>
              </a:rPr>
              <a:t>A simpler approach is to compute the area enclosed by the conductor curves and the tangent line to the smallest and the largest conductors in the set as shown in Figure(b), page 20. We call this line the ideal line.</a:t>
            </a:r>
          </a:p>
          <a:p>
            <a:pPr algn="just">
              <a:spcBef>
                <a:spcPts val="0"/>
              </a:spcBef>
              <a:spcAft>
                <a:spcPts val="1200"/>
              </a:spcAft>
            </a:pPr>
            <a:r>
              <a:rPr lang="en-US" sz="2400" dirty="0">
                <a:solidFill>
                  <a:schemeClr val="tx1"/>
                </a:solidFill>
                <a:latin typeface="+mj-lt"/>
                <a:cs typeface="Times New Roman" panose="02020603050405020304" pitchFamily="18" charset="0"/>
              </a:rPr>
              <a:t>Also, the conductor characteristics shown in this figure account for derating of conductors to accommodate the selected feeder reach. </a:t>
            </a:r>
          </a:p>
          <a:p>
            <a:pPr algn="just">
              <a:spcBef>
                <a:spcPts val="0"/>
              </a:spcBef>
              <a:spcAft>
                <a:spcPts val="1200"/>
              </a:spcAft>
            </a:pPr>
            <a:r>
              <a:rPr lang="en-US" sz="2400" dirty="0">
                <a:solidFill>
                  <a:schemeClr val="tx1"/>
                </a:solidFill>
                <a:latin typeface="+mj-lt"/>
                <a:cs typeface="Times New Roman" panose="02020603050405020304" pitchFamily="18" charset="0"/>
              </a:rPr>
              <a:t>During various studies we found that none of the conductors had plots that would go below the tangent line. Hence, minimizing the total area under the curves is equivalent to minimizing the area between the curves and the ideal line.</a:t>
            </a: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09DFFD82-7546-97C7-9744-CE6AA3CF353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643557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44</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5367610"/>
              </a:xfrm>
            </p:spPr>
            <p:txBody>
              <a:bodyPr>
                <a:noAutofit/>
              </a:bodyPr>
              <a:lstStyle/>
              <a:p>
                <a:pPr algn="just">
                  <a:spcBef>
                    <a:spcPts val="0"/>
                  </a:spcBef>
                  <a:spcAft>
                    <a:spcPts val="1200"/>
                  </a:spcAft>
                </a:pPr>
                <a:r>
                  <a:rPr lang="en-US" sz="2400" dirty="0">
                    <a:solidFill>
                      <a:schemeClr val="tx1"/>
                    </a:solidFill>
                    <a:latin typeface="+mj-lt"/>
                    <a:cs typeface="Times New Roman" panose="02020603050405020304" pitchFamily="18" charset="0"/>
                  </a:rPr>
                  <a:t>The equation of the ideal line can be obtained by finding the two points where the ideal line would touch the smallest and the largest conductors in the set. These two points are given by the following equations:</a:t>
                </a:r>
              </a:p>
              <a:p>
                <a:pPr marL="0" indent="0" algn="ctr">
                  <a:spcBef>
                    <a:spcPts val="0"/>
                  </a:spcBef>
                  <a:spcAft>
                    <a:spcPts val="1200"/>
                  </a:spcAft>
                  <a:buNone/>
                </a:pPr>
                <a14:m>
                  <m:oMath xmlns:m="http://schemas.openxmlformats.org/officeDocument/2006/math">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𝑥</m:t>
                        </m:r>
                      </m:e>
                      <m:sub>
                        <m:r>
                          <a:rPr lang="en-US" sz="2400" b="0" i="1" smtClean="0">
                            <a:solidFill>
                              <a:schemeClr val="tx1"/>
                            </a:solidFill>
                            <a:latin typeface="Cambria Math" panose="02040503050406030204" pitchFamily="18" charset="0"/>
                            <a:cs typeface="Times New Roman" panose="02020603050405020304" pitchFamily="18" charset="0"/>
                          </a:rPr>
                          <m:t>1</m:t>
                        </m:r>
                      </m:sub>
                    </m:sSub>
                    <m:r>
                      <a:rPr lang="en-US" sz="2400" b="0" i="1" smtClean="0">
                        <a:solidFill>
                          <a:schemeClr val="tx1"/>
                        </a:solidFill>
                        <a:latin typeface="Cambria Math" panose="02040503050406030204" pitchFamily="18" charset="0"/>
                        <a:cs typeface="Times New Roman" panose="02020603050405020304" pitchFamily="18" charset="0"/>
                      </a:rPr>
                      <m:t>=</m:t>
                    </m:r>
                    <m:rad>
                      <m:radPr>
                        <m:degHide m:val="on"/>
                        <m:ctrlPr>
                          <a:rPr lang="en-US" sz="2400" b="0" i="1" smtClean="0">
                            <a:solidFill>
                              <a:schemeClr val="tx1"/>
                            </a:solidFill>
                            <a:latin typeface="Cambria Math" panose="02040503050406030204" pitchFamily="18" charset="0"/>
                            <a:cs typeface="Times New Roman" panose="02020603050405020304" pitchFamily="18" charset="0"/>
                          </a:rPr>
                        </m:ctrlPr>
                      </m:radPr>
                      <m:deg/>
                      <m:e>
                        <m:f>
                          <m:fPr>
                            <m:ctrlPr>
                              <a:rPr lang="en-US" sz="2400" b="0" i="1" smtClean="0">
                                <a:solidFill>
                                  <a:schemeClr val="tx1"/>
                                </a:solidFill>
                                <a:latin typeface="Cambria Math" panose="02040503050406030204" pitchFamily="18" charset="0"/>
                                <a:cs typeface="Times New Roman" panose="02020603050405020304" pitchFamily="18" charset="0"/>
                              </a:rPr>
                            </m:ctrlPr>
                          </m:fPr>
                          <m:num>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𝑏</m:t>
                                </m:r>
                              </m:e>
                              <m:sub>
                                <m:r>
                                  <a:rPr lang="en-US" sz="2400" b="0" i="1" smtClean="0">
                                    <a:solidFill>
                                      <a:schemeClr val="tx1"/>
                                    </a:solidFill>
                                    <a:latin typeface="Cambria Math" panose="02040503050406030204" pitchFamily="18" charset="0"/>
                                    <a:cs typeface="Times New Roman" panose="02020603050405020304" pitchFamily="18" charset="0"/>
                                  </a:rPr>
                                  <m:t>4</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𝑎</m:t>
                                </m:r>
                              </m:e>
                              <m:sub>
                                <m:r>
                                  <a:rPr lang="en-US" sz="2400" b="0" i="1" smtClean="0">
                                    <a:solidFill>
                                      <a:schemeClr val="tx1"/>
                                    </a:solidFill>
                                    <a:latin typeface="Cambria Math" panose="02040503050406030204" pitchFamily="18" charset="0"/>
                                    <a:cs typeface="Times New Roman" panose="02020603050405020304" pitchFamily="18" charset="0"/>
                                  </a:rPr>
                                  <m:t>1</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𝑎</m:t>
                                </m:r>
                              </m:e>
                              <m:sub>
                                <m:r>
                                  <a:rPr lang="en-US" sz="2400" b="0" i="1" smtClean="0">
                                    <a:solidFill>
                                      <a:schemeClr val="tx1"/>
                                    </a:solidFill>
                                    <a:latin typeface="Cambria Math" panose="02040503050406030204" pitchFamily="18" charset="0"/>
                                    <a:cs typeface="Times New Roman" panose="02020603050405020304" pitchFamily="18" charset="0"/>
                                  </a:rPr>
                                  <m:t>4</m:t>
                                </m:r>
                              </m:sub>
                            </m:sSub>
                            <m:r>
                              <a:rPr lang="en-US" sz="2400" b="0" i="1" smtClean="0">
                                <a:solidFill>
                                  <a:schemeClr val="tx1"/>
                                </a:solidFill>
                                <a:latin typeface="Cambria Math" panose="02040503050406030204" pitchFamily="18" charset="0"/>
                                <a:cs typeface="Times New Roman" panose="02020603050405020304" pitchFamily="18" charset="0"/>
                              </a:rPr>
                              <m:t>)</m:t>
                            </m:r>
                          </m:num>
                          <m:den>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𝑏</m:t>
                                </m:r>
                              </m:e>
                              <m:sub>
                                <m:r>
                                  <a:rPr lang="en-US" sz="2400" b="0" i="1" smtClean="0">
                                    <a:solidFill>
                                      <a:schemeClr val="tx1"/>
                                    </a:solidFill>
                                    <a:latin typeface="Cambria Math" panose="02040503050406030204" pitchFamily="18" charset="0"/>
                                    <a:cs typeface="Times New Roman" panose="02020603050405020304" pitchFamily="18" charset="0"/>
                                  </a:rPr>
                                  <m:t>1</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𝑏</m:t>
                                </m:r>
                              </m:e>
                              <m:sub>
                                <m:r>
                                  <a:rPr lang="en-US" sz="2400" b="0" i="1" smtClean="0">
                                    <a:solidFill>
                                      <a:schemeClr val="tx1"/>
                                    </a:solidFill>
                                    <a:latin typeface="Cambria Math" panose="02040503050406030204" pitchFamily="18" charset="0"/>
                                    <a:cs typeface="Times New Roman" panose="02020603050405020304" pitchFamily="18" charset="0"/>
                                  </a:rPr>
                                  <m:t>4</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𝑏</m:t>
                                </m:r>
                              </m:e>
                              <m:sub>
                                <m:r>
                                  <a:rPr lang="en-US" sz="2400" b="0" i="1" smtClean="0">
                                    <a:solidFill>
                                      <a:schemeClr val="tx1"/>
                                    </a:solidFill>
                                    <a:latin typeface="Cambria Math" panose="02040503050406030204" pitchFamily="18" charset="0"/>
                                    <a:cs typeface="Times New Roman" panose="02020603050405020304" pitchFamily="18" charset="0"/>
                                  </a:rPr>
                                  <m:t>1</m:t>
                                </m:r>
                              </m:sub>
                            </m:sSub>
                            <m:r>
                              <a:rPr lang="en-US" sz="2400" b="0" i="1" smtClean="0">
                                <a:solidFill>
                                  <a:schemeClr val="tx1"/>
                                </a:solidFill>
                                <a:latin typeface="Cambria Math" panose="02040503050406030204" pitchFamily="18" charset="0"/>
                                <a:cs typeface="Times New Roman" panose="02020603050405020304" pitchFamily="18" charset="0"/>
                              </a:rPr>
                              <m:t>)</m:t>
                            </m:r>
                          </m:den>
                        </m:f>
                      </m:e>
                    </m:rad>
                  </m:oMath>
                </a14:m>
                <a:r>
                  <a:rPr lang="en-US" sz="2400" dirty="0">
                    <a:solidFill>
                      <a:schemeClr val="tx1"/>
                    </a:solidFill>
                    <a:latin typeface="+mj-lt"/>
                    <a:cs typeface="Times New Roman" panose="02020603050405020304" pitchFamily="18" charset="0"/>
                  </a:rPr>
                  <a:t>  and; </a:t>
                </a: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𝑥</m:t>
                        </m:r>
                      </m:e>
                      <m:sub>
                        <m:r>
                          <a:rPr lang="en-US" sz="2400" b="0" i="1" smtClean="0">
                            <a:solidFill>
                              <a:schemeClr val="tx1"/>
                            </a:solidFill>
                            <a:latin typeface="Cambria Math" panose="02040503050406030204" pitchFamily="18" charset="0"/>
                            <a:cs typeface="Times New Roman" panose="02020603050405020304" pitchFamily="18" charset="0"/>
                          </a:rPr>
                          <m:t>2</m:t>
                        </m:r>
                      </m:sub>
                    </m:sSub>
                    <m:r>
                      <a:rPr lang="en-US" sz="2400" i="1">
                        <a:solidFill>
                          <a:schemeClr val="tx1"/>
                        </a:solidFill>
                        <a:latin typeface="Cambria Math" panose="02040503050406030204" pitchFamily="18" charset="0"/>
                        <a:cs typeface="Times New Roman" panose="02020603050405020304" pitchFamily="18" charset="0"/>
                      </a:rPr>
                      <m:t>=</m:t>
                    </m:r>
                  </m:oMath>
                </a14:m>
                <a:r>
                  <a:rPr lang="en-US" sz="2400" dirty="0">
                    <a:solidFill>
                      <a:schemeClr val="tx1"/>
                    </a:solidFill>
                    <a:latin typeface="+mj-lt"/>
                    <a:cs typeface="Times New Roman" panose="02020603050405020304" pitchFamily="18" charset="0"/>
                  </a:rPr>
                  <a:t> </a:t>
                </a:r>
                <a14:m>
                  <m:oMath xmlns:m="http://schemas.openxmlformats.org/officeDocument/2006/math">
                    <m:f>
                      <m:fPr>
                        <m:ctrlPr>
                          <a:rPr lang="en-US" sz="2400" b="0" i="1" dirty="0" smtClean="0">
                            <a:solidFill>
                              <a:schemeClr val="tx1"/>
                            </a:solidFill>
                            <a:latin typeface="Cambria Math" panose="02040503050406030204" pitchFamily="18" charset="0"/>
                            <a:cs typeface="Times New Roman" panose="02020603050405020304" pitchFamily="18" charset="0"/>
                          </a:rPr>
                        </m:ctrlPr>
                      </m:fPr>
                      <m:num>
                        <m:sSub>
                          <m:sSubPr>
                            <m:ctrlPr>
                              <a:rPr lang="en-US" sz="2400" b="0" i="1" dirty="0" smtClean="0">
                                <a:solidFill>
                                  <a:schemeClr val="tx1"/>
                                </a:solidFill>
                                <a:latin typeface="Cambria Math" panose="02040503050406030204" pitchFamily="18" charset="0"/>
                                <a:cs typeface="Times New Roman" panose="02020603050405020304" pitchFamily="18" charset="0"/>
                              </a:rPr>
                            </m:ctrlPr>
                          </m:sSubPr>
                          <m:e>
                            <m:r>
                              <a:rPr lang="en-US" sz="2400" b="0" i="1" dirty="0" smtClean="0">
                                <a:solidFill>
                                  <a:schemeClr val="tx1"/>
                                </a:solidFill>
                                <a:latin typeface="Cambria Math" panose="02040503050406030204" pitchFamily="18" charset="0"/>
                                <a:cs typeface="Times New Roman" panose="02020603050405020304" pitchFamily="18" charset="0"/>
                              </a:rPr>
                              <m:t>𝑏</m:t>
                            </m:r>
                          </m:e>
                          <m:sub>
                            <m:r>
                              <a:rPr lang="en-US" sz="2400" b="0" i="1" dirty="0" smtClean="0">
                                <a:solidFill>
                                  <a:schemeClr val="tx1"/>
                                </a:solidFill>
                                <a:latin typeface="Cambria Math" panose="02040503050406030204" pitchFamily="18" charset="0"/>
                                <a:cs typeface="Times New Roman" panose="02020603050405020304" pitchFamily="18" charset="0"/>
                              </a:rPr>
                              <m:t>1</m:t>
                            </m:r>
                          </m:sub>
                        </m:sSub>
                      </m:num>
                      <m:den>
                        <m:sSub>
                          <m:sSubPr>
                            <m:ctrlPr>
                              <a:rPr lang="en-US" sz="2400" b="0" i="1" dirty="0" smtClean="0">
                                <a:solidFill>
                                  <a:schemeClr val="tx1"/>
                                </a:solidFill>
                                <a:latin typeface="Cambria Math" panose="02040503050406030204" pitchFamily="18" charset="0"/>
                                <a:cs typeface="Times New Roman" panose="02020603050405020304" pitchFamily="18" charset="0"/>
                              </a:rPr>
                            </m:ctrlPr>
                          </m:sSubPr>
                          <m:e>
                            <m:r>
                              <a:rPr lang="en-US" sz="2400" b="0" i="1" dirty="0" smtClean="0">
                                <a:solidFill>
                                  <a:schemeClr val="tx1"/>
                                </a:solidFill>
                                <a:latin typeface="Cambria Math" panose="02040503050406030204" pitchFamily="18" charset="0"/>
                                <a:cs typeface="Times New Roman" panose="02020603050405020304" pitchFamily="18" charset="0"/>
                              </a:rPr>
                              <m:t>𝑏</m:t>
                            </m:r>
                          </m:e>
                          <m:sub>
                            <m:r>
                              <a:rPr lang="en-US" sz="2400" b="0" i="1" dirty="0" smtClean="0">
                                <a:solidFill>
                                  <a:schemeClr val="tx1"/>
                                </a:solidFill>
                                <a:latin typeface="Cambria Math" panose="02040503050406030204" pitchFamily="18" charset="0"/>
                                <a:cs typeface="Times New Roman" panose="02020603050405020304" pitchFamily="18" charset="0"/>
                              </a:rPr>
                              <m:t>4</m:t>
                            </m:r>
                          </m:sub>
                        </m:sSub>
                      </m:den>
                    </m:f>
                    <m:sSub>
                      <m:sSubPr>
                        <m:ctrlPr>
                          <a:rPr lang="en-US" sz="2400" b="0" i="1" dirty="0" smtClean="0">
                            <a:solidFill>
                              <a:schemeClr val="tx1"/>
                            </a:solidFill>
                            <a:latin typeface="Cambria Math" panose="02040503050406030204" pitchFamily="18" charset="0"/>
                            <a:cs typeface="Times New Roman" panose="02020603050405020304" pitchFamily="18" charset="0"/>
                          </a:rPr>
                        </m:ctrlPr>
                      </m:sSubPr>
                      <m:e>
                        <m:r>
                          <a:rPr lang="en-US" sz="2400" b="0" i="1" dirty="0" smtClean="0">
                            <a:solidFill>
                              <a:schemeClr val="tx1"/>
                            </a:solidFill>
                            <a:latin typeface="Cambria Math" panose="02040503050406030204" pitchFamily="18" charset="0"/>
                            <a:cs typeface="Times New Roman" panose="02020603050405020304" pitchFamily="18" charset="0"/>
                          </a:rPr>
                          <m:t>𝑥</m:t>
                        </m:r>
                      </m:e>
                      <m:sub>
                        <m:r>
                          <a:rPr lang="en-US" sz="2400" b="0" i="1" dirty="0" smtClean="0">
                            <a:solidFill>
                              <a:schemeClr val="tx1"/>
                            </a:solidFill>
                            <a:latin typeface="Cambria Math" panose="02040503050406030204" pitchFamily="18" charset="0"/>
                            <a:cs typeface="Times New Roman" panose="02020603050405020304" pitchFamily="18" charset="0"/>
                          </a:rPr>
                          <m:t>1</m:t>
                        </m:r>
                      </m:sub>
                    </m:sSub>
                  </m:oMath>
                </a14:m>
                <a:endParaRPr lang="en-US" sz="2400" dirty="0">
                  <a:solidFill>
                    <a:schemeClr val="tx1"/>
                  </a:solidFill>
                  <a:latin typeface="+mj-lt"/>
                  <a:cs typeface="Times New Roman" panose="02020603050405020304" pitchFamily="18" charset="0"/>
                </a:endParaRPr>
              </a:p>
              <a:p>
                <a:pPr marL="400041" lvl="1" indent="0" algn="just">
                  <a:spcBef>
                    <a:spcPts val="0"/>
                  </a:spcBef>
                  <a:spcAft>
                    <a:spcPts val="1200"/>
                  </a:spcAft>
                  <a:buNone/>
                </a:pPr>
                <a:r>
                  <a:rPr lang="en-US" sz="2400" dirty="0">
                    <a:solidFill>
                      <a:schemeClr val="tx1"/>
                    </a:solidFill>
                    <a:latin typeface="+mj-lt"/>
                    <a:cs typeface="Times New Roman" panose="02020603050405020304" pitchFamily="18" charset="0"/>
                  </a:rPr>
                  <a:t>where </a:t>
                </a:r>
                <a14:m>
                  <m:oMath xmlns:m="http://schemas.openxmlformats.org/officeDocument/2006/math">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𝑦</m:t>
                        </m:r>
                      </m:e>
                      <m:sub>
                        <m:r>
                          <a:rPr lang="en-US" sz="2400" b="0" i="1" smtClean="0">
                            <a:solidFill>
                              <a:schemeClr val="tx1"/>
                            </a:solidFill>
                            <a:latin typeface="Cambria Math" panose="02040503050406030204" pitchFamily="18" charset="0"/>
                            <a:cs typeface="Times New Roman" panose="02020603050405020304" pitchFamily="18" charset="0"/>
                          </a:rPr>
                          <m:t>1</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𝑎</m:t>
                        </m:r>
                      </m:e>
                      <m:sub>
                        <m:r>
                          <a:rPr lang="en-US" sz="2400" b="0" i="1" smtClean="0">
                            <a:solidFill>
                              <a:schemeClr val="tx1"/>
                            </a:solidFill>
                            <a:latin typeface="Cambria Math" panose="02040503050406030204" pitchFamily="18" charset="0"/>
                            <a:cs typeface="Times New Roman" panose="02020603050405020304" pitchFamily="18" charset="0"/>
                          </a:rPr>
                          <m:t>1</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𝑏</m:t>
                        </m:r>
                      </m:e>
                      <m:sub>
                        <m:r>
                          <a:rPr lang="en-US" sz="2400" b="0" i="1" smtClean="0">
                            <a:solidFill>
                              <a:schemeClr val="tx1"/>
                            </a:solidFill>
                            <a:latin typeface="Cambria Math" panose="02040503050406030204" pitchFamily="18" charset="0"/>
                            <a:cs typeface="Times New Roman" panose="02020603050405020304" pitchFamily="18" charset="0"/>
                          </a:rPr>
                          <m:t>1</m:t>
                        </m:r>
                      </m:sub>
                    </m:sSub>
                    <m:sSup>
                      <m:sSupPr>
                        <m:ctrlPr>
                          <a:rPr lang="en-US" sz="2400" b="0" i="1" smtClean="0">
                            <a:solidFill>
                              <a:schemeClr val="tx1"/>
                            </a:solidFill>
                            <a:latin typeface="Cambria Math" panose="02040503050406030204" pitchFamily="18" charset="0"/>
                            <a:cs typeface="Times New Roman" panose="02020603050405020304" pitchFamily="18" charset="0"/>
                          </a:rPr>
                        </m:ctrlPr>
                      </m:sSupPr>
                      <m:e>
                        <m:r>
                          <a:rPr lang="en-US" sz="2400" b="0" i="1" smtClean="0">
                            <a:solidFill>
                              <a:schemeClr val="tx1"/>
                            </a:solidFill>
                            <a:latin typeface="Cambria Math" panose="02040503050406030204" pitchFamily="18" charset="0"/>
                            <a:cs typeface="Times New Roman" panose="02020603050405020304" pitchFamily="18" charset="0"/>
                          </a:rPr>
                          <m:t>𝑥</m:t>
                        </m:r>
                      </m:e>
                      <m:sup>
                        <m:r>
                          <a:rPr lang="en-US" sz="2400" b="0" i="1" smtClean="0">
                            <a:solidFill>
                              <a:schemeClr val="tx1"/>
                            </a:solidFill>
                            <a:latin typeface="Cambria Math" panose="02040503050406030204" pitchFamily="18" charset="0"/>
                            <a:cs typeface="Times New Roman" panose="02020603050405020304" pitchFamily="18" charset="0"/>
                          </a:rPr>
                          <m:t>2</m:t>
                        </m:r>
                      </m:sup>
                    </m:sSup>
                  </m:oMath>
                </a14:m>
                <a:r>
                  <a:rPr lang="en-US" sz="2400" dirty="0">
                    <a:solidFill>
                      <a:schemeClr val="tx1"/>
                    </a:solidFill>
                    <a:latin typeface="+mj-lt"/>
                    <a:cs typeface="Times New Roman" panose="02020603050405020304" pitchFamily="18" charset="0"/>
                  </a:rPr>
                  <a:t> and </a:t>
                </a: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𝑦</m:t>
                        </m:r>
                      </m:e>
                      <m:sub>
                        <m:r>
                          <a:rPr lang="en-US" sz="2400" b="0" i="1" smtClean="0">
                            <a:solidFill>
                              <a:schemeClr val="tx1"/>
                            </a:solidFill>
                            <a:latin typeface="Cambria Math" panose="02040503050406030204" pitchFamily="18" charset="0"/>
                            <a:cs typeface="Times New Roman" panose="02020603050405020304" pitchFamily="18" charset="0"/>
                          </a:rPr>
                          <m:t>4</m:t>
                        </m:r>
                      </m:sub>
                    </m:sSub>
                    <m:r>
                      <a:rPr lang="en-US" sz="2400" i="1">
                        <a:solidFill>
                          <a:schemeClr val="tx1"/>
                        </a:solidFill>
                        <a:latin typeface="Cambria Math" panose="02040503050406030204" pitchFamily="18" charset="0"/>
                        <a:cs typeface="Times New Roman" panose="02020603050405020304" pitchFamily="18" charset="0"/>
                      </a:rPr>
                      <m:t>=</m:t>
                    </m:r>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𝑎</m:t>
                        </m:r>
                      </m:e>
                      <m:sub>
                        <m:r>
                          <a:rPr lang="en-US" sz="2400" i="1">
                            <a:solidFill>
                              <a:schemeClr val="tx1"/>
                            </a:solidFill>
                            <a:latin typeface="Cambria Math" panose="02040503050406030204" pitchFamily="18" charset="0"/>
                            <a:cs typeface="Times New Roman" panose="02020603050405020304" pitchFamily="18" charset="0"/>
                          </a:rPr>
                          <m:t>1</m:t>
                        </m:r>
                      </m:sub>
                    </m:sSub>
                    <m:r>
                      <a:rPr lang="en-US" sz="2400" i="1">
                        <a:solidFill>
                          <a:schemeClr val="tx1"/>
                        </a:solidFill>
                        <a:latin typeface="Cambria Math" panose="02040503050406030204" pitchFamily="18" charset="0"/>
                        <a:cs typeface="Times New Roman" panose="02020603050405020304" pitchFamily="18" charset="0"/>
                      </a:rPr>
                      <m:t>+</m:t>
                    </m:r>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𝑏</m:t>
                        </m:r>
                      </m:e>
                      <m:sub>
                        <m:r>
                          <a:rPr lang="en-US" sz="2400" i="1">
                            <a:solidFill>
                              <a:schemeClr val="tx1"/>
                            </a:solidFill>
                            <a:latin typeface="Cambria Math" panose="02040503050406030204" pitchFamily="18" charset="0"/>
                            <a:cs typeface="Times New Roman" panose="02020603050405020304" pitchFamily="18" charset="0"/>
                          </a:rPr>
                          <m:t>1</m:t>
                        </m:r>
                      </m:sub>
                    </m:sSub>
                    <m:sSup>
                      <m:sSupPr>
                        <m:ctrlPr>
                          <a:rPr lang="en-US" sz="2400" i="1">
                            <a:solidFill>
                              <a:schemeClr val="tx1"/>
                            </a:solidFill>
                            <a:latin typeface="Cambria Math" panose="02040503050406030204" pitchFamily="18" charset="0"/>
                            <a:cs typeface="Times New Roman" panose="02020603050405020304" pitchFamily="18" charset="0"/>
                          </a:rPr>
                        </m:ctrlPr>
                      </m:sSupPr>
                      <m:e>
                        <m:r>
                          <a:rPr lang="en-US" sz="2400" i="1">
                            <a:solidFill>
                              <a:schemeClr val="tx1"/>
                            </a:solidFill>
                            <a:latin typeface="Cambria Math" panose="02040503050406030204" pitchFamily="18" charset="0"/>
                            <a:cs typeface="Times New Roman" panose="02020603050405020304" pitchFamily="18" charset="0"/>
                          </a:rPr>
                          <m:t>𝑥</m:t>
                        </m:r>
                      </m:e>
                      <m:sup>
                        <m:r>
                          <a:rPr lang="en-US" sz="2400" i="1">
                            <a:solidFill>
                              <a:schemeClr val="tx1"/>
                            </a:solidFill>
                            <a:latin typeface="Cambria Math" panose="02040503050406030204" pitchFamily="18" charset="0"/>
                            <a:cs typeface="Times New Roman" panose="02020603050405020304" pitchFamily="18" charset="0"/>
                          </a:rPr>
                          <m:t>2</m:t>
                        </m:r>
                      </m:sup>
                    </m:sSup>
                  </m:oMath>
                </a14:m>
                <a:r>
                  <a:rPr lang="en-US" sz="2400" dirty="0">
                    <a:solidFill>
                      <a:schemeClr val="tx1"/>
                    </a:solidFill>
                    <a:latin typeface="+mj-lt"/>
                    <a:cs typeface="Times New Roman" panose="02020603050405020304" pitchFamily="18" charset="0"/>
                  </a:rPr>
                  <a:t> are the equations of the smallest and the largest conductors in the set. Let the ideal straight line be:</a:t>
                </a:r>
              </a:p>
              <a:p>
                <a:pPr marL="400041" lvl="1" indent="0" algn="ctr">
                  <a:spcBef>
                    <a:spcPts val="0"/>
                  </a:spcBef>
                  <a:spcAft>
                    <a:spcPts val="1200"/>
                  </a:spcAft>
                  <a:buNone/>
                </a:pPr>
                <a14:m>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𝑦</m:t>
                    </m:r>
                    <m:r>
                      <a:rPr lang="en-US" sz="2400" b="0" i="1" smtClean="0">
                        <a:solidFill>
                          <a:schemeClr val="tx1"/>
                        </a:solidFill>
                        <a:latin typeface="Cambria Math" panose="02040503050406030204" pitchFamily="18" charset="0"/>
                        <a:cs typeface="Times New Roman" panose="02020603050405020304" pitchFamily="18" charset="0"/>
                      </a:rPr>
                      <m:t>=</m:t>
                    </m:r>
                    <m:r>
                      <a:rPr lang="en-US" sz="2400" b="0" i="1" smtClean="0">
                        <a:solidFill>
                          <a:schemeClr val="tx1"/>
                        </a:solidFill>
                        <a:latin typeface="Cambria Math" panose="02040503050406030204" pitchFamily="18" charset="0"/>
                        <a:cs typeface="Times New Roman" panose="02020603050405020304" pitchFamily="18" charset="0"/>
                      </a:rPr>
                      <m:t>𝑚𝑥</m:t>
                    </m:r>
                    <m:r>
                      <a:rPr lang="en-US" sz="2400" b="0" i="1" smtClean="0">
                        <a:solidFill>
                          <a:schemeClr val="tx1"/>
                        </a:solidFill>
                        <a:latin typeface="Cambria Math" panose="02040503050406030204" pitchFamily="18" charset="0"/>
                        <a:cs typeface="Times New Roman" panose="02020603050405020304" pitchFamily="18" charset="0"/>
                      </a:rPr>
                      <m:t>+</m:t>
                    </m:r>
                    <m:r>
                      <a:rPr lang="en-US" sz="2400" b="0" i="1" smtClean="0">
                        <a:solidFill>
                          <a:schemeClr val="tx1"/>
                        </a:solidFill>
                        <a:latin typeface="Cambria Math" panose="02040503050406030204" pitchFamily="18" charset="0"/>
                        <a:cs typeface="Times New Roman" panose="02020603050405020304" pitchFamily="18" charset="0"/>
                      </a:rPr>
                      <m:t>𝑐</m:t>
                    </m:r>
                  </m:oMath>
                </a14:m>
                <a:r>
                  <a:rPr lang="en-US" sz="2400" dirty="0">
                    <a:solidFill>
                      <a:schemeClr val="tx1"/>
                    </a:solidFill>
                    <a:latin typeface="+mj-lt"/>
                    <a:cs typeface="Times New Roman" panose="02020603050405020304" pitchFamily="18" charset="0"/>
                  </a:rPr>
                  <a:t> ; </a:t>
                </a:r>
              </a:p>
              <a:p>
                <a:pPr marL="400041" lvl="1" indent="0">
                  <a:spcBef>
                    <a:spcPts val="0"/>
                  </a:spcBef>
                  <a:spcAft>
                    <a:spcPts val="1200"/>
                  </a:spcAft>
                  <a:buNone/>
                </a:pPr>
                <a:r>
                  <a:rPr lang="en-US" sz="2400" i="1" dirty="0">
                    <a:solidFill>
                      <a:schemeClr val="tx1"/>
                    </a:solidFill>
                    <a:latin typeface="+mj-lt"/>
                    <a:cs typeface="Times New Roman" panose="02020603050405020304" pitchFamily="18" charset="0"/>
                  </a:rPr>
                  <a:t>where m </a:t>
                </a:r>
                <a:r>
                  <a:rPr lang="en-US" sz="2400" dirty="0">
                    <a:solidFill>
                      <a:schemeClr val="tx1"/>
                    </a:solidFill>
                    <a:latin typeface="+mj-lt"/>
                    <a:cs typeface="Times New Roman" panose="02020603050405020304" pitchFamily="18" charset="0"/>
                  </a:rPr>
                  <a:t>is the slop and </a:t>
                </a:r>
                <a:r>
                  <a:rPr lang="en-US" sz="2400" i="1" dirty="0">
                    <a:solidFill>
                      <a:schemeClr val="tx1"/>
                    </a:solidFill>
                    <a:latin typeface="+mj-lt"/>
                    <a:cs typeface="Times New Roman" panose="02020603050405020304" pitchFamily="18" charset="0"/>
                  </a:rPr>
                  <a:t>c </a:t>
                </a:r>
                <a:r>
                  <a:rPr lang="en-US" sz="2400" dirty="0">
                    <a:solidFill>
                      <a:schemeClr val="tx1"/>
                    </a:solidFill>
                    <a:latin typeface="+mj-lt"/>
                    <a:cs typeface="Times New Roman" panose="02020603050405020304" pitchFamily="18" charset="0"/>
                  </a:rPr>
                  <a:t> is the intercept on the y-axis. </a:t>
                </a:r>
              </a:p>
              <a:p>
                <a:pPr marL="400041" lvl="1" indent="0" algn="ctr">
                  <a:spcBef>
                    <a:spcPts val="0"/>
                  </a:spcBef>
                  <a:spcAft>
                    <a:spcPts val="1200"/>
                  </a:spcAft>
                  <a:buNone/>
                </a:pPr>
                <a:endParaRPr lang="en-US" sz="1600" dirty="0">
                  <a:solidFill>
                    <a:schemeClr val="tx1"/>
                  </a:solidFill>
                  <a:latin typeface="+mj-lt"/>
                  <a:cs typeface="Times New Roman" panose="02020603050405020304" pitchFamily="18" charset="0"/>
                </a:endParaRPr>
              </a:p>
              <a:p>
                <a:pPr algn="just">
                  <a:spcBef>
                    <a:spcPts val="0"/>
                  </a:spcBef>
                  <a:spcAft>
                    <a:spcPts val="1200"/>
                  </a:spcAft>
                </a:pPr>
                <a:endParaRPr lang="en-US" sz="1600" baseline="-25000" dirty="0">
                  <a:solidFill>
                    <a:schemeClr val="tx1"/>
                  </a:solidFill>
                  <a:latin typeface="+mj-lt"/>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163232" cy="5367610"/>
              </a:xfrm>
              <a:blipFill>
                <a:blip r:embed="rId2"/>
                <a:stretch>
                  <a:fillRect l="-597" t="-909" r="-1120"/>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09DFFD82-7546-97C7-9744-CE6AA3CF353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540063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45</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5302258"/>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However, instead of using this area for the selection of the optimal conductor set, a better approach is to give different weights to areas in different loading ranges, since in most distribution systems a large percentage of feeders carry very small load, and a few feeders carry large load.</a:t>
            </a:r>
          </a:p>
          <a:p>
            <a:pPr algn="just">
              <a:spcBef>
                <a:spcPts val="0"/>
              </a:spcBef>
              <a:spcAft>
                <a:spcPts val="1200"/>
              </a:spcAft>
            </a:pPr>
            <a:r>
              <a:rPr lang="en-US" sz="2400" dirty="0">
                <a:solidFill>
                  <a:schemeClr val="tx1"/>
                </a:solidFill>
                <a:latin typeface="+mj-lt"/>
                <a:cs typeface="Times New Roman" panose="02020603050405020304" pitchFamily="18" charset="0"/>
              </a:rPr>
              <a:t>For example, in a system discussed in [1], out of 24 800 miles of primary voltage line, close to 56% of the total length of feeders carry power less than 0.5 MW. Around 11% of the total length of feeders carry power between 0.5 and 1 MW. Similar information is given for every increment of 0.5 MW. </a:t>
            </a:r>
            <a:endParaRPr lang="en-US" sz="1800" dirty="0">
              <a:solidFill>
                <a:schemeClr val="tx1"/>
              </a:solidFill>
              <a:latin typeface="+mj-lt"/>
              <a:cs typeface="Times New Roman" panose="02020603050405020304" pitchFamily="18" charset="0"/>
            </a:endParaRPr>
          </a:p>
          <a:p>
            <a:pPr algn="just">
              <a:spcBef>
                <a:spcPts val="0"/>
              </a:spcBef>
              <a:spcAft>
                <a:spcPts val="1200"/>
              </a:spcAft>
            </a:pPr>
            <a:endParaRPr lang="en-US" sz="1600" dirty="0">
              <a:solidFill>
                <a:schemeClr val="tx1"/>
              </a:solidFill>
              <a:latin typeface="+mj-lt"/>
              <a:cs typeface="Times New Roman" panose="02020603050405020304" pitchFamily="18" charset="0"/>
            </a:endParaRPr>
          </a:p>
          <a:p>
            <a:pPr marL="400041" lvl="1" indent="0" algn="ctr">
              <a:spcBef>
                <a:spcPts val="0"/>
              </a:spcBef>
              <a:spcAft>
                <a:spcPts val="1200"/>
              </a:spcAft>
              <a:buNone/>
            </a:pPr>
            <a:endParaRPr lang="en-US" sz="1600" dirty="0">
              <a:solidFill>
                <a:schemeClr val="tx1"/>
              </a:solidFill>
              <a:latin typeface="+mj-lt"/>
              <a:cs typeface="Times New Roman" panose="02020603050405020304" pitchFamily="18" charset="0"/>
            </a:endParaRPr>
          </a:p>
          <a:p>
            <a:pPr marL="0" indent="0" algn="just">
              <a:spcBef>
                <a:spcPts val="0"/>
              </a:spcBef>
              <a:spcAft>
                <a:spcPts val="1200"/>
              </a:spcAft>
              <a:buNone/>
            </a:pPr>
            <a:r>
              <a:rPr lang="en-US" sz="2000" baseline="-25000" dirty="0">
                <a:solidFill>
                  <a:schemeClr val="tx1"/>
                </a:solidFill>
                <a:latin typeface="+mj-lt"/>
                <a:cs typeface="Times New Roman" panose="02020603050405020304" pitchFamily="18" charset="0"/>
              </a:rPr>
              <a:t>[1] Willis, H.L. (1997). Power Distribution Planning Reference Book. New York: Marcel Dekker, Inc.</a:t>
            </a:r>
          </a:p>
        </p:txBody>
      </p:sp>
      <p:sp>
        <p:nvSpPr>
          <p:cNvPr id="3" name="Footer Placeholder 4">
            <a:extLst>
              <a:ext uri="{FF2B5EF4-FFF2-40B4-BE49-F238E27FC236}">
                <a16:creationId xmlns:a16="http://schemas.microsoft.com/office/drawing/2014/main" id="{0B1E6199-E9F5-1613-E2FC-F560D82CEA9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780144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3.1.3 Optimal Selection of Conductors for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46</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3032129"/>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Of these feeders, the ones that carry less than 1 MW are usually single‐phase laterals, and the remaining are three‐phase feeders. This shows that two‐thirds of the feeders in a distribution system are single‐phase feeders. </a:t>
            </a:r>
          </a:p>
          <a:p>
            <a:pPr algn="just">
              <a:spcBef>
                <a:spcPts val="0"/>
              </a:spcBef>
              <a:spcAft>
                <a:spcPts val="1200"/>
              </a:spcAft>
            </a:pPr>
            <a:r>
              <a:rPr lang="en-US" sz="2400" dirty="0">
                <a:solidFill>
                  <a:schemeClr val="tx1"/>
                </a:solidFill>
                <a:latin typeface="+mj-lt"/>
                <a:cs typeface="Times New Roman" panose="02020603050405020304" pitchFamily="18" charset="0"/>
              </a:rPr>
              <a:t>These numbers are for an example system and will be somewhat different for different systems. A utility can very easily obtain such information from their existing system.</a:t>
            </a:r>
          </a:p>
          <a:p>
            <a:pPr algn="just">
              <a:spcBef>
                <a:spcPts val="0"/>
              </a:spcBef>
              <a:spcAft>
                <a:spcPts val="1200"/>
              </a:spcAft>
            </a:pPr>
            <a:endParaRPr lang="en-US" sz="1600" dirty="0">
              <a:solidFill>
                <a:schemeClr val="tx1"/>
              </a:solidFill>
              <a:latin typeface="+mj-lt"/>
              <a:cs typeface="Times New Roman" panose="02020603050405020304" pitchFamily="18" charset="0"/>
            </a:endParaRPr>
          </a:p>
          <a:p>
            <a:pPr algn="just">
              <a:spcBef>
                <a:spcPts val="0"/>
              </a:spcBef>
              <a:spcAft>
                <a:spcPts val="1200"/>
              </a:spcAft>
            </a:pPr>
            <a:endParaRPr lang="en-US" sz="1600" dirty="0">
              <a:solidFill>
                <a:schemeClr val="tx1"/>
              </a:solidFill>
              <a:latin typeface="+mj-lt"/>
              <a:cs typeface="Times New Roman" panose="02020603050405020304" pitchFamily="18" charset="0"/>
            </a:endParaRPr>
          </a:p>
        </p:txBody>
      </p:sp>
      <p:sp>
        <p:nvSpPr>
          <p:cNvPr id="3" name="Footer Placeholder 4">
            <a:extLst>
              <a:ext uri="{FF2B5EF4-FFF2-40B4-BE49-F238E27FC236}">
                <a16:creationId xmlns:a16="http://schemas.microsoft.com/office/drawing/2014/main" id="{0B1E6199-E9F5-1613-E2FC-F560D82CEA9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465954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AD1D9-21B2-C2C4-7810-F8183B0CFDD5}"/>
              </a:ext>
            </a:extLst>
          </p:cNvPr>
          <p:cNvSpPr>
            <a:spLocks noGrp="1"/>
          </p:cNvSpPr>
          <p:nvPr>
            <p:ph type="title"/>
          </p:nvPr>
        </p:nvSpPr>
        <p:spPr/>
        <p:txBody>
          <a:bodyPr/>
          <a:lstStyle/>
          <a:p>
            <a:r>
              <a:rPr lang="en-US" altLang="zh-CN" sz="2800" dirty="0"/>
              <a:t>3.1.3 Optimal Selection of Conductors for Feeders</a:t>
            </a:r>
            <a:endParaRPr lang="zh-CN" altLang="en-US" sz="2800" dirty="0"/>
          </a:p>
        </p:txBody>
      </p:sp>
      <p:sp>
        <p:nvSpPr>
          <p:cNvPr id="3" name="内容占位符 2">
            <a:extLst>
              <a:ext uri="{FF2B5EF4-FFF2-40B4-BE49-F238E27FC236}">
                <a16:creationId xmlns:a16="http://schemas.microsoft.com/office/drawing/2014/main" id="{7D0CF023-A0E6-A5BD-57F4-8A0E84A64C21}"/>
              </a:ext>
            </a:extLst>
          </p:cNvPr>
          <p:cNvSpPr>
            <a:spLocks noGrp="1"/>
          </p:cNvSpPr>
          <p:nvPr>
            <p:ph idx="1"/>
          </p:nvPr>
        </p:nvSpPr>
        <p:spPr>
          <a:xfrm>
            <a:off x="2530812" y="706669"/>
            <a:ext cx="6155987" cy="5373459"/>
          </a:xfrm>
        </p:spPr>
        <p:txBody>
          <a:bodyPr/>
          <a:lstStyle/>
          <a:p>
            <a:pPr algn="just"/>
            <a:r>
              <a:rPr lang="en-US" altLang="zh-CN" sz="2200" dirty="0">
                <a:solidFill>
                  <a:schemeClr val="tx1"/>
                </a:solidFill>
              </a:rPr>
              <a:t>The table shows the percent of the total feeder length with the given peak load in an example distribution system in [1]. </a:t>
            </a:r>
          </a:p>
          <a:p>
            <a:pPr algn="just"/>
            <a:r>
              <a:rPr lang="en-US" altLang="zh-CN" sz="2200" dirty="0">
                <a:solidFill>
                  <a:schemeClr val="tx1"/>
                </a:solidFill>
              </a:rPr>
              <a:t>The modification included adjusting the percentage for each range to make the sum of the percentages equal 100. </a:t>
            </a:r>
          </a:p>
          <a:p>
            <a:pPr algn="just"/>
            <a:r>
              <a:rPr lang="en-US" altLang="zh-CN" sz="2200" dirty="0">
                <a:solidFill>
                  <a:schemeClr val="tx1"/>
                </a:solidFill>
              </a:rPr>
              <a:t>This table includes single‐phase laterals, it must be modified to determine weights to compute the weighted average deviation (WAD). </a:t>
            </a:r>
          </a:p>
          <a:p>
            <a:pPr algn="just"/>
            <a:r>
              <a:rPr lang="en-US" altLang="zh-CN" sz="2200" dirty="0">
                <a:solidFill>
                  <a:schemeClr val="tx1"/>
                </a:solidFill>
              </a:rPr>
              <a:t>Consider that a very small percentage of three‐phase feeders will carry peak load below 1 MW, we can discard the first two rows and scale up the percentages for the rest of the rows such that their sum is equal to 100.</a:t>
            </a:r>
          </a:p>
          <a:p>
            <a:pPr marL="0" indent="0">
              <a:buNone/>
            </a:pPr>
            <a:r>
              <a:rPr lang="en-US" sz="1800" baseline="-25000" dirty="0">
                <a:solidFill>
                  <a:schemeClr val="tx1"/>
                </a:solidFill>
                <a:latin typeface="+mj-lt"/>
                <a:cs typeface="Times New Roman" panose="02020603050405020304" pitchFamily="18" charset="0"/>
              </a:rPr>
              <a:t>[1] Willis, H.L. (1997). Power Distribution Planning Reference Book. New York: Marcel Dekker, Inc.</a:t>
            </a:r>
          </a:p>
          <a:p>
            <a:endParaRPr lang="en-US" altLang="zh-CN" sz="1400" dirty="0">
              <a:solidFill>
                <a:schemeClr val="tx1"/>
              </a:solidFill>
            </a:endParaRPr>
          </a:p>
        </p:txBody>
      </p:sp>
      <p:sp>
        <p:nvSpPr>
          <p:cNvPr id="5" name="灯片编号占位符 4">
            <a:extLst>
              <a:ext uri="{FF2B5EF4-FFF2-40B4-BE49-F238E27FC236}">
                <a16:creationId xmlns:a16="http://schemas.microsoft.com/office/drawing/2014/main" id="{B7FBD408-9C5C-6A6E-A019-FBB8A2FFA20B}"/>
              </a:ext>
            </a:extLst>
          </p:cNvPr>
          <p:cNvSpPr>
            <a:spLocks noGrp="1"/>
          </p:cNvSpPr>
          <p:nvPr>
            <p:ph type="sldNum" sz="quarter" idx="12"/>
          </p:nvPr>
        </p:nvSpPr>
        <p:spPr/>
        <p:txBody>
          <a:bodyPr/>
          <a:lstStyle/>
          <a:p>
            <a:fld id="{98783A6C-F2E5-470E-8F07-6DF2D28172F3}" type="slidenum">
              <a:rPr lang="en-US" smtClean="0"/>
              <a:t>47</a:t>
            </a:fld>
            <a:endParaRPr lang="en-US" dirty="0"/>
          </a:p>
        </p:txBody>
      </p:sp>
      <p:pic>
        <p:nvPicPr>
          <p:cNvPr id="7" name="图片 6">
            <a:extLst>
              <a:ext uri="{FF2B5EF4-FFF2-40B4-BE49-F238E27FC236}">
                <a16:creationId xmlns:a16="http://schemas.microsoft.com/office/drawing/2014/main" id="{97D50B98-CD48-CA5E-F5DB-5F5A6CB4AB54}"/>
              </a:ext>
            </a:extLst>
          </p:cNvPr>
          <p:cNvPicPr>
            <a:picLocks noChangeAspect="1"/>
          </p:cNvPicPr>
          <p:nvPr/>
        </p:nvPicPr>
        <p:blipFill>
          <a:blip r:embed="rId2"/>
          <a:stretch>
            <a:fillRect/>
          </a:stretch>
        </p:blipFill>
        <p:spPr>
          <a:xfrm>
            <a:off x="344026" y="706669"/>
            <a:ext cx="2186786" cy="3420006"/>
          </a:xfrm>
          <a:prstGeom prst="rect">
            <a:avLst/>
          </a:prstGeom>
        </p:spPr>
      </p:pic>
      <p:sp>
        <p:nvSpPr>
          <p:cNvPr id="8" name="文本框 7">
            <a:extLst>
              <a:ext uri="{FF2B5EF4-FFF2-40B4-BE49-F238E27FC236}">
                <a16:creationId xmlns:a16="http://schemas.microsoft.com/office/drawing/2014/main" id="{88DC9704-5E7F-DC53-7CDF-7A5102A4655F}"/>
              </a:ext>
            </a:extLst>
          </p:cNvPr>
          <p:cNvSpPr txBox="1"/>
          <p:nvPr/>
        </p:nvSpPr>
        <p:spPr>
          <a:xfrm>
            <a:off x="457200" y="4126675"/>
            <a:ext cx="2186786" cy="600164"/>
          </a:xfrm>
          <a:prstGeom prst="rect">
            <a:avLst/>
          </a:prstGeom>
          <a:noFill/>
        </p:spPr>
        <p:txBody>
          <a:bodyPr wrap="square" rtlCol="0">
            <a:spAutoFit/>
          </a:bodyPr>
          <a:lstStyle/>
          <a:p>
            <a:r>
              <a:rPr lang="en-US" altLang="zh-CN" sz="1100" dirty="0">
                <a:latin typeface="+mn-lt"/>
              </a:rPr>
              <a:t>Table: Percentage of conductors with different loading ranges in an example distribution system.</a:t>
            </a:r>
            <a:endParaRPr lang="zh-CN" altLang="en-US" sz="1100" dirty="0">
              <a:latin typeface="+mn-lt"/>
            </a:endParaRPr>
          </a:p>
        </p:txBody>
      </p:sp>
      <p:sp>
        <p:nvSpPr>
          <p:cNvPr id="6" name="Footer Placeholder 4">
            <a:extLst>
              <a:ext uri="{FF2B5EF4-FFF2-40B4-BE49-F238E27FC236}">
                <a16:creationId xmlns:a16="http://schemas.microsoft.com/office/drawing/2014/main" id="{636B1D7F-EA19-741D-44F0-BBA1930B5D3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283640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AD1D9-21B2-C2C4-7810-F8183B0CFDD5}"/>
              </a:ext>
            </a:extLst>
          </p:cNvPr>
          <p:cNvSpPr>
            <a:spLocks noGrp="1"/>
          </p:cNvSpPr>
          <p:nvPr>
            <p:ph type="title"/>
          </p:nvPr>
        </p:nvSpPr>
        <p:spPr/>
        <p:txBody>
          <a:bodyPr/>
          <a:lstStyle/>
          <a:p>
            <a:r>
              <a:rPr lang="en-US" altLang="zh-CN" sz="2800" dirty="0"/>
              <a:t>3.1.3 Optimal Selection of Conductors for Feeders</a:t>
            </a:r>
            <a:endParaRPr lang="zh-CN" altLang="en-US" sz="2800" dirty="0"/>
          </a:p>
        </p:txBody>
      </p:sp>
      <p:sp>
        <p:nvSpPr>
          <p:cNvPr id="3" name="内容占位符 2">
            <a:extLst>
              <a:ext uri="{FF2B5EF4-FFF2-40B4-BE49-F238E27FC236}">
                <a16:creationId xmlns:a16="http://schemas.microsoft.com/office/drawing/2014/main" id="{7D0CF023-A0E6-A5BD-57F4-8A0E84A64C21}"/>
              </a:ext>
            </a:extLst>
          </p:cNvPr>
          <p:cNvSpPr>
            <a:spLocks noGrp="1"/>
          </p:cNvSpPr>
          <p:nvPr>
            <p:ph idx="1"/>
          </p:nvPr>
        </p:nvSpPr>
        <p:spPr>
          <a:xfrm>
            <a:off x="2530812" y="706669"/>
            <a:ext cx="6155987" cy="5373459"/>
          </a:xfrm>
        </p:spPr>
        <p:txBody>
          <a:bodyPr/>
          <a:lstStyle/>
          <a:p>
            <a:r>
              <a:rPr lang="en-US" altLang="zh-CN" sz="1800" dirty="0">
                <a:solidFill>
                  <a:schemeClr val="tx1"/>
                </a:solidFill>
              </a:rPr>
              <a:t>Following that, the WAD of the cost of a conductor set from the tangent line can be computed as follows:</a:t>
            </a:r>
          </a:p>
          <a:p>
            <a:r>
              <a:rPr lang="en-US" altLang="zh-CN" sz="1800" dirty="0">
                <a:solidFill>
                  <a:schemeClr val="tx1"/>
                </a:solidFill>
              </a:rPr>
              <a:t>To explain this further, let P1 = 1.6 MW and P2 = 2.4 MW. Now, we want to compute the weighted area between Conductor 2 and the ideal line. Since the weights are given for 0.5 MW ranges, we divide the range of integration in 0.5 MW increments. Therefore, the weighted area between Conductor 2 and the ideal line is given by:</a:t>
            </a:r>
          </a:p>
          <a:p>
            <a:r>
              <a:rPr lang="en-US" altLang="zh-CN" sz="1800" dirty="0">
                <a:solidFill>
                  <a:schemeClr val="tx1"/>
                </a:solidFill>
              </a:rPr>
              <a:t>The characteristics of Conductor 2 are given by y</a:t>
            </a:r>
            <a:r>
              <a:rPr lang="en-US" altLang="zh-CN" sz="1800" baseline="-25000" dirty="0">
                <a:solidFill>
                  <a:schemeClr val="tx1"/>
                </a:solidFill>
              </a:rPr>
              <a:t>2</a:t>
            </a:r>
            <a:r>
              <a:rPr lang="en-US" altLang="zh-CN" sz="1800" dirty="0">
                <a:solidFill>
                  <a:schemeClr val="tx1"/>
                </a:solidFill>
              </a:rPr>
              <a:t> = a</a:t>
            </a:r>
            <a:r>
              <a:rPr lang="en-US" altLang="zh-CN" sz="1800" baseline="-25000" dirty="0">
                <a:solidFill>
                  <a:schemeClr val="tx1"/>
                </a:solidFill>
              </a:rPr>
              <a:t>2</a:t>
            </a:r>
            <a:r>
              <a:rPr lang="en-US" altLang="zh-CN" sz="1800" dirty="0">
                <a:solidFill>
                  <a:schemeClr val="tx1"/>
                </a:solidFill>
              </a:rPr>
              <a:t> + b</a:t>
            </a:r>
            <a:r>
              <a:rPr lang="en-US" altLang="zh-CN" sz="1800" baseline="-25000" dirty="0">
                <a:solidFill>
                  <a:schemeClr val="tx1"/>
                </a:solidFill>
              </a:rPr>
              <a:t>2</a:t>
            </a:r>
            <a:r>
              <a:rPr lang="en-US" altLang="zh-CN" sz="1800" dirty="0">
                <a:solidFill>
                  <a:schemeClr val="tx1"/>
                </a:solidFill>
              </a:rPr>
              <a:t>x</a:t>
            </a:r>
            <a:r>
              <a:rPr lang="en-US" altLang="zh-CN" sz="1800" baseline="30000" dirty="0">
                <a:solidFill>
                  <a:schemeClr val="tx1"/>
                </a:solidFill>
              </a:rPr>
              <a:t>2</a:t>
            </a:r>
            <a:r>
              <a:rPr lang="en-US" altLang="zh-CN" sz="1800" dirty="0">
                <a:solidFill>
                  <a:schemeClr val="tx1"/>
                </a:solidFill>
              </a:rPr>
              <a:t>, where w</a:t>
            </a:r>
            <a:r>
              <a:rPr lang="en-US" altLang="zh-CN" sz="1800" baseline="-25000" dirty="0">
                <a:solidFill>
                  <a:schemeClr val="tx1"/>
                </a:solidFill>
              </a:rPr>
              <a:t>2</a:t>
            </a:r>
            <a:r>
              <a:rPr lang="en-US" altLang="zh-CN" sz="1800" dirty="0">
                <a:solidFill>
                  <a:schemeClr val="tx1"/>
                </a:solidFill>
              </a:rPr>
              <a:t> is the weight for the loading range from 1.5 to 2 MW, and w</a:t>
            </a:r>
            <a:r>
              <a:rPr lang="en-US" altLang="zh-CN" sz="1800" baseline="-25000" dirty="0">
                <a:solidFill>
                  <a:schemeClr val="tx1"/>
                </a:solidFill>
              </a:rPr>
              <a:t>3</a:t>
            </a:r>
            <a:r>
              <a:rPr lang="en-US" altLang="zh-CN" sz="1800" dirty="0">
                <a:solidFill>
                  <a:schemeClr val="tx1"/>
                </a:solidFill>
              </a:rPr>
              <a:t> is the weight for the loading range from 2.0 to 2.5 MW.</a:t>
            </a:r>
          </a:p>
          <a:p>
            <a:r>
              <a:rPr lang="en-US" altLang="zh-CN" sz="1800" dirty="0">
                <a:solidFill>
                  <a:schemeClr val="tx1"/>
                </a:solidFill>
              </a:rPr>
              <a:t>The process is repeated for all the conductors in their respective loading ranges up to the maximum load of the largest conductor for the selected reach to determine the WAD.</a:t>
            </a:r>
          </a:p>
          <a:p>
            <a:pPr marL="0" indent="0">
              <a:buNone/>
            </a:pPr>
            <a:r>
              <a:rPr lang="en-US" sz="1400" baseline="-25000" dirty="0">
                <a:solidFill>
                  <a:schemeClr val="tx1"/>
                </a:solidFill>
                <a:latin typeface="+mj-lt"/>
                <a:cs typeface="Times New Roman" panose="02020603050405020304" pitchFamily="18" charset="0"/>
              </a:rPr>
              <a:t>[1] Willis, H.L. (1997). Power Distribution Planning Reference Book. New York: Marcel Dekker, Inc.</a:t>
            </a:r>
          </a:p>
          <a:p>
            <a:endParaRPr lang="en-US" altLang="zh-CN" sz="1400" dirty="0">
              <a:solidFill>
                <a:schemeClr val="tx1"/>
              </a:solidFill>
            </a:endParaRPr>
          </a:p>
        </p:txBody>
      </p:sp>
      <p:sp>
        <p:nvSpPr>
          <p:cNvPr id="5" name="灯片编号占位符 4">
            <a:extLst>
              <a:ext uri="{FF2B5EF4-FFF2-40B4-BE49-F238E27FC236}">
                <a16:creationId xmlns:a16="http://schemas.microsoft.com/office/drawing/2014/main" id="{B7FBD408-9C5C-6A6E-A019-FBB8A2FFA20B}"/>
              </a:ext>
            </a:extLst>
          </p:cNvPr>
          <p:cNvSpPr>
            <a:spLocks noGrp="1"/>
          </p:cNvSpPr>
          <p:nvPr>
            <p:ph type="sldNum" sz="quarter" idx="12"/>
          </p:nvPr>
        </p:nvSpPr>
        <p:spPr/>
        <p:txBody>
          <a:bodyPr/>
          <a:lstStyle/>
          <a:p>
            <a:fld id="{98783A6C-F2E5-470E-8F07-6DF2D28172F3}" type="slidenum">
              <a:rPr lang="en-US" smtClean="0"/>
              <a:t>48</a:t>
            </a:fld>
            <a:endParaRPr lang="en-US" dirty="0"/>
          </a:p>
        </p:txBody>
      </p:sp>
      <p:pic>
        <p:nvPicPr>
          <p:cNvPr id="7" name="图片 6">
            <a:extLst>
              <a:ext uri="{FF2B5EF4-FFF2-40B4-BE49-F238E27FC236}">
                <a16:creationId xmlns:a16="http://schemas.microsoft.com/office/drawing/2014/main" id="{97D50B98-CD48-CA5E-F5DB-5F5A6CB4AB54}"/>
              </a:ext>
            </a:extLst>
          </p:cNvPr>
          <p:cNvPicPr>
            <a:picLocks noChangeAspect="1"/>
          </p:cNvPicPr>
          <p:nvPr/>
        </p:nvPicPr>
        <p:blipFill>
          <a:blip r:embed="rId2"/>
          <a:stretch>
            <a:fillRect/>
          </a:stretch>
        </p:blipFill>
        <p:spPr>
          <a:xfrm>
            <a:off x="344026" y="706669"/>
            <a:ext cx="2186786" cy="3420006"/>
          </a:xfrm>
          <a:prstGeom prst="rect">
            <a:avLst/>
          </a:prstGeom>
        </p:spPr>
      </p:pic>
      <p:sp>
        <p:nvSpPr>
          <p:cNvPr id="8" name="文本框 7">
            <a:extLst>
              <a:ext uri="{FF2B5EF4-FFF2-40B4-BE49-F238E27FC236}">
                <a16:creationId xmlns:a16="http://schemas.microsoft.com/office/drawing/2014/main" id="{88DC9704-5E7F-DC53-7CDF-7A5102A4655F}"/>
              </a:ext>
            </a:extLst>
          </p:cNvPr>
          <p:cNvSpPr txBox="1"/>
          <p:nvPr/>
        </p:nvSpPr>
        <p:spPr>
          <a:xfrm>
            <a:off x="457200" y="4126675"/>
            <a:ext cx="2186786" cy="600164"/>
          </a:xfrm>
          <a:prstGeom prst="rect">
            <a:avLst/>
          </a:prstGeom>
          <a:noFill/>
        </p:spPr>
        <p:txBody>
          <a:bodyPr wrap="square" rtlCol="0">
            <a:spAutoFit/>
          </a:bodyPr>
          <a:lstStyle/>
          <a:p>
            <a:r>
              <a:rPr lang="en-US" altLang="zh-CN" sz="1100" dirty="0">
                <a:latin typeface="+mn-lt"/>
              </a:rPr>
              <a:t>Table: Percentage of conductors with different loading ranges in an example distribution system.</a:t>
            </a:r>
            <a:endParaRPr lang="zh-CN" altLang="en-US" sz="1100" dirty="0">
              <a:latin typeface="+mn-lt"/>
            </a:endParaRPr>
          </a:p>
        </p:txBody>
      </p:sp>
      <p:pic>
        <p:nvPicPr>
          <p:cNvPr id="10" name="图片 9">
            <a:extLst>
              <a:ext uri="{FF2B5EF4-FFF2-40B4-BE49-F238E27FC236}">
                <a16:creationId xmlns:a16="http://schemas.microsoft.com/office/drawing/2014/main" id="{B2CFBF8B-6B06-A2B2-1F5F-BF0C6AD3B438}"/>
              </a:ext>
            </a:extLst>
          </p:cNvPr>
          <p:cNvPicPr>
            <a:picLocks noChangeAspect="1"/>
          </p:cNvPicPr>
          <p:nvPr/>
        </p:nvPicPr>
        <p:blipFill rotWithShape="1">
          <a:blip r:embed="rId3"/>
          <a:srcRect t="19541"/>
          <a:stretch/>
        </p:blipFill>
        <p:spPr>
          <a:xfrm>
            <a:off x="6902495" y="2723499"/>
            <a:ext cx="1897479" cy="276674"/>
          </a:xfrm>
          <a:prstGeom prst="rect">
            <a:avLst/>
          </a:prstGeom>
        </p:spPr>
      </p:pic>
      <p:pic>
        <p:nvPicPr>
          <p:cNvPr id="14" name="图片 13">
            <a:extLst>
              <a:ext uri="{FF2B5EF4-FFF2-40B4-BE49-F238E27FC236}">
                <a16:creationId xmlns:a16="http://schemas.microsoft.com/office/drawing/2014/main" id="{A98F0324-9949-99CD-B1FA-0117421BFC9E}"/>
              </a:ext>
            </a:extLst>
          </p:cNvPr>
          <p:cNvPicPr>
            <a:picLocks noChangeAspect="1"/>
          </p:cNvPicPr>
          <p:nvPr/>
        </p:nvPicPr>
        <p:blipFill>
          <a:blip r:embed="rId4"/>
          <a:stretch>
            <a:fillRect/>
          </a:stretch>
        </p:blipFill>
        <p:spPr>
          <a:xfrm>
            <a:off x="4156365" y="3911264"/>
            <a:ext cx="3132090" cy="276674"/>
          </a:xfrm>
          <a:prstGeom prst="rect">
            <a:avLst/>
          </a:prstGeom>
        </p:spPr>
      </p:pic>
      <p:sp>
        <p:nvSpPr>
          <p:cNvPr id="6" name="Footer Placeholder 4">
            <a:extLst>
              <a:ext uri="{FF2B5EF4-FFF2-40B4-BE49-F238E27FC236}">
                <a16:creationId xmlns:a16="http://schemas.microsoft.com/office/drawing/2014/main" id="{636B1D7F-EA19-741D-44F0-BBA1930B5D3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249301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CF2E5-CD8A-3670-8A33-E6E1594BCFB1}"/>
              </a:ext>
            </a:extLst>
          </p:cNvPr>
          <p:cNvSpPr>
            <a:spLocks noGrp="1"/>
          </p:cNvSpPr>
          <p:nvPr>
            <p:ph type="title"/>
          </p:nvPr>
        </p:nvSpPr>
        <p:spPr/>
        <p:txBody>
          <a:bodyPr/>
          <a:lstStyle/>
          <a:p>
            <a:r>
              <a:rPr lang="en-US" altLang="zh-CN" sz="2800" dirty="0"/>
              <a:t>3.1.4 Example</a:t>
            </a:r>
            <a:endParaRPr lang="zh-CN" altLang="en-US" sz="2800" dirty="0"/>
          </a:p>
        </p:txBody>
      </p:sp>
      <p:sp>
        <p:nvSpPr>
          <p:cNvPr id="3" name="内容占位符 2">
            <a:extLst>
              <a:ext uri="{FF2B5EF4-FFF2-40B4-BE49-F238E27FC236}">
                <a16:creationId xmlns:a16="http://schemas.microsoft.com/office/drawing/2014/main" id="{989E3E2D-3765-F2BC-2C5B-88D02F358902}"/>
              </a:ext>
            </a:extLst>
          </p:cNvPr>
          <p:cNvSpPr>
            <a:spLocks noGrp="1"/>
          </p:cNvSpPr>
          <p:nvPr>
            <p:ph idx="1"/>
          </p:nvPr>
        </p:nvSpPr>
        <p:spPr/>
        <p:txBody>
          <a:bodyPr/>
          <a:lstStyle/>
          <a:p>
            <a:pPr eaLnBrk="0" hangingPunct="0">
              <a:spcBef>
                <a:spcPct val="0"/>
              </a:spcBef>
              <a:buClr>
                <a:srgbClr val="FF0000"/>
              </a:buClr>
              <a:buSzTx/>
              <a:buFont typeface="Arial" panose="020B0604020202020204" pitchFamily="34" charset="0"/>
              <a:buChar char="•"/>
              <a:defRPr/>
            </a:pPr>
            <a:r>
              <a:rPr kumimoji="0" lang="en-US" altLang="zh-CN" sz="1400" i="0" u="none" strike="noStrike" kern="0" cap="none" spc="0" normalizeH="0" baseline="0" noProof="0" dirty="0">
                <a:ln>
                  <a:noFill/>
                </a:ln>
                <a:solidFill>
                  <a:srgbClr val="000000"/>
                </a:solidFill>
                <a:effectLst/>
                <a:uLnTx/>
                <a:uFillTx/>
                <a:latin typeface="Calibri"/>
                <a:ea typeface="+mn-ea"/>
                <a:cs typeface="+mn-cs"/>
              </a:rPr>
              <a:t>In this example, 17 conductors spanning from conductor #1 to 795 </a:t>
            </a:r>
            <a:r>
              <a:rPr kumimoji="0" lang="en-US" altLang="zh-CN" sz="1400" i="0" u="none" strike="noStrike" kern="0" cap="none" spc="0" normalizeH="0" baseline="0" noProof="0" dirty="0" err="1">
                <a:ln>
                  <a:noFill/>
                </a:ln>
                <a:solidFill>
                  <a:srgbClr val="000000"/>
                </a:solidFill>
                <a:effectLst/>
                <a:uLnTx/>
                <a:uFillTx/>
                <a:latin typeface="Calibri"/>
                <a:ea typeface="+mn-ea"/>
                <a:cs typeface="+mn-cs"/>
              </a:rPr>
              <a:t>kcmil</a:t>
            </a:r>
            <a:r>
              <a:rPr kumimoji="0" lang="en-US" altLang="zh-CN" sz="1400" i="0" u="none" strike="noStrike" kern="0" cap="none" spc="0" normalizeH="0" baseline="0" noProof="0" dirty="0">
                <a:ln>
                  <a:noFill/>
                </a:ln>
                <a:solidFill>
                  <a:srgbClr val="000000"/>
                </a:solidFill>
                <a:effectLst/>
                <a:uLnTx/>
                <a:uFillTx/>
                <a:latin typeface="Calibri"/>
                <a:ea typeface="+mn-ea"/>
                <a:cs typeface="+mn-cs"/>
              </a:rPr>
              <a:t> are considered for a 12.47‐kV distribution system. The discount rate is 8%, the load growth rate is 0.5% over a period of 30 years, the loss factor is 0.46, the power factor is 0.9, the cost of energy is 3 cents/kWh, and the planning horizon is 30 years. The smallest and the largest conductors are preselected to be #1 and 795 </a:t>
            </a:r>
            <a:r>
              <a:rPr kumimoji="0" lang="en-US" altLang="zh-CN" sz="1400" i="0" u="none" strike="noStrike" kern="0" cap="none" spc="0" normalizeH="0" baseline="0" noProof="0" dirty="0" err="1">
                <a:ln>
                  <a:noFill/>
                </a:ln>
                <a:solidFill>
                  <a:srgbClr val="000000"/>
                </a:solidFill>
                <a:effectLst/>
                <a:uLnTx/>
                <a:uFillTx/>
                <a:latin typeface="Calibri"/>
                <a:ea typeface="+mn-ea"/>
                <a:cs typeface="+mn-cs"/>
              </a:rPr>
              <a:t>kcmil</a:t>
            </a:r>
            <a:r>
              <a:rPr kumimoji="0" lang="en-US" altLang="zh-CN" sz="1400" i="0" u="none" strike="noStrike" kern="0" cap="none" spc="0" normalizeH="0" baseline="0" noProof="0" dirty="0">
                <a:ln>
                  <a:noFill/>
                </a:ln>
                <a:solidFill>
                  <a:srgbClr val="000000"/>
                </a:solidFill>
                <a:effectLst/>
                <a:uLnTx/>
                <a:uFillTx/>
                <a:latin typeface="Calibri"/>
                <a:ea typeface="+mn-ea"/>
                <a:cs typeface="+mn-cs"/>
              </a:rPr>
              <a:t>, respectively, and the remaining two or three conductors are determined using the procedure described in the previous section. In Method A, the reach of the conductors is not considered for determining the optimal conductor set, and in Method B, a reach of 4.7 miles and allowed voltage drop of 7.5% are considered. The results for a four‐conductor set and a five‐conductor set are given in </a:t>
            </a:r>
            <a:r>
              <a:rPr lang="en-US" altLang="zh-CN" sz="1400" dirty="0">
                <a:solidFill>
                  <a:srgbClr val="000000"/>
                </a:solidFill>
                <a:latin typeface="Calibri"/>
              </a:rPr>
              <a:t>the Table</a:t>
            </a:r>
            <a:r>
              <a:rPr kumimoji="0" lang="en-US" altLang="zh-CN" sz="1400" i="0" u="none" strike="noStrike" kern="0" cap="none" spc="0" normalizeH="0" baseline="0" noProof="0" dirty="0">
                <a:ln>
                  <a:noFill/>
                </a:ln>
                <a:solidFill>
                  <a:srgbClr val="000000"/>
                </a:solidFill>
                <a:effectLst/>
                <a:uLnTx/>
                <a:uFillTx/>
                <a:latin typeface="Calibri"/>
                <a:ea typeface="+mn-ea"/>
                <a:cs typeface="+mn-cs"/>
              </a:rPr>
              <a:t>.</a:t>
            </a:r>
          </a:p>
          <a:p>
            <a:pPr eaLnBrk="0" hangingPunct="0">
              <a:spcBef>
                <a:spcPct val="0"/>
              </a:spcBef>
              <a:buClr>
                <a:srgbClr val="FF0000"/>
              </a:buClr>
              <a:buSzTx/>
              <a:buFont typeface="Arial" panose="020B0604020202020204" pitchFamily="34" charset="0"/>
              <a:buChar char="•"/>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marL="0" indent="0" eaLnBrk="0" hangingPunct="0">
              <a:spcBef>
                <a:spcPct val="0"/>
              </a:spcBef>
              <a:buClr>
                <a:srgbClr val="FF0000"/>
              </a:buClr>
              <a:buSzTx/>
              <a:buNone/>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eaLnBrk="0" hangingPunct="0">
              <a:spcBef>
                <a:spcPct val="0"/>
              </a:spcBef>
              <a:buClr>
                <a:srgbClr val="FF0000"/>
              </a:buClr>
              <a:buSzTx/>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eaLnBrk="0" hangingPunct="0">
              <a:spcBef>
                <a:spcPct val="0"/>
              </a:spcBef>
              <a:buClr>
                <a:srgbClr val="FF0000"/>
              </a:buClr>
              <a:buSzTx/>
              <a:defRPr/>
            </a:pPr>
            <a:endParaRPr lang="en-US" altLang="zh-CN" sz="1400" dirty="0">
              <a:solidFill>
                <a:srgbClr val="000000"/>
              </a:solidFill>
              <a:latin typeface="Calibri"/>
            </a:endParaRPr>
          </a:p>
          <a:p>
            <a:pPr eaLnBrk="0" hangingPunct="0">
              <a:spcBef>
                <a:spcPct val="0"/>
              </a:spcBef>
              <a:buClr>
                <a:srgbClr val="FF0000"/>
              </a:buClr>
              <a:buSzTx/>
              <a:defRPr/>
            </a:pPr>
            <a:endParaRPr kumimoji="0" lang="en-US" altLang="zh-CN" sz="1400" i="0" u="none" strike="noStrike" kern="0" cap="none" spc="0" normalizeH="0" baseline="0" noProof="0" dirty="0">
              <a:ln>
                <a:noFill/>
              </a:ln>
              <a:solidFill>
                <a:srgbClr val="000000"/>
              </a:solidFill>
              <a:effectLst/>
              <a:uLnTx/>
              <a:uFillTx/>
              <a:latin typeface="Calibri"/>
              <a:ea typeface="+mn-ea"/>
              <a:cs typeface="+mn-cs"/>
            </a:endParaRPr>
          </a:p>
          <a:p>
            <a:pPr eaLnBrk="0" hangingPunct="0">
              <a:spcBef>
                <a:spcPct val="0"/>
              </a:spcBef>
              <a:buClr>
                <a:srgbClr val="FF0000"/>
              </a:buClr>
              <a:buSzTx/>
              <a:defRPr/>
            </a:pPr>
            <a:endParaRPr lang="en-US" altLang="zh-CN" sz="1400" dirty="0">
              <a:solidFill>
                <a:srgbClr val="000000"/>
              </a:solidFill>
              <a:latin typeface="Calibri"/>
            </a:endParaRPr>
          </a:p>
          <a:p>
            <a:pPr eaLnBrk="0" hangingPunct="0">
              <a:spcBef>
                <a:spcPct val="0"/>
              </a:spcBef>
              <a:buClr>
                <a:srgbClr val="FF0000"/>
              </a:buClr>
              <a:buSzTx/>
              <a:defRPr/>
            </a:pPr>
            <a:r>
              <a:rPr kumimoji="0" lang="en-US" altLang="zh-CN" sz="1400" i="0" u="none" strike="noStrike" kern="0" cap="none" spc="0" normalizeH="0" baseline="0" noProof="0" dirty="0">
                <a:ln>
                  <a:noFill/>
                </a:ln>
                <a:solidFill>
                  <a:srgbClr val="000000"/>
                </a:solidFill>
                <a:effectLst/>
                <a:uLnTx/>
                <a:uFillTx/>
                <a:latin typeface="Calibri"/>
                <a:ea typeface="+mn-ea"/>
                <a:cs typeface="+mn-cs"/>
              </a:rPr>
              <a:t>Now, we want to compare the selected sets for a reach of 4.7 miles. To be able to do so, we have to derate the conductors determined with Method A appropriately. The adjusted average‐weighted deviations of the two conductor sets from the ideal cost characteristics are $17 049/mile and $15 160/mile, respectively, for the four‐conductor sets. Thus, the latter conductor set offers an average saving of $1889/mile for a reach of 4.7 miles. Similar analysis for the five‐conductor set gives WAD of $13 471/mile with Method A and $12 691/mile with Method B, thus yielding an average savings of $780/mile.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600" b="1" dirty="0">
              <a:solidFill>
                <a:srgbClr val="000000"/>
              </a:solidFill>
              <a:latin typeface="Calibri"/>
            </a:endParaRPr>
          </a:p>
          <a:p>
            <a:pPr eaLnBrk="0" hangingPunct="0">
              <a:spcBef>
                <a:spcPct val="0"/>
              </a:spcBef>
              <a:buClr>
                <a:srgbClr val="FF0000"/>
              </a:buClr>
              <a:buSzTx/>
              <a:defRPr/>
            </a:pPr>
            <a:endParaRPr kumimoji="0" lang="en-US" altLang="zh-CN" sz="1600" i="0" u="none" strike="noStrike" kern="0" cap="none" spc="0" normalizeH="0" baseline="0" noProof="0" dirty="0">
              <a:ln>
                <a:noFill/>
              </a:ln>
              <a:solidFill>
                <a:schemeClr val="tx1"/>
              </a:solidFill>
              <a:effectLst/>
              <a:uLnTx/>
              <a:uFillTx/>
              <a:latin typeface="Calibri"/>
              <a:ea typeface="+mn-ea"/>
              <a:cs typeface="+mn-cs"/>
            </a:endParaRPr>
          </a:p>
          <a:p>
            <a:pPr marL="0" indent="0">
              <a:buNone/>
            </a:pPr>
            <a:endParaRPr lang="zh-CN" altLang="en-US" dirty="0"/>
          </a:p>
        </p:txBody>
      </p:sp>
      <p:sp>
        <p:nvSpPr>
          <p:cNvPr id="5" name="灯片编号占位符 4">
            <a:extLst>
              <a:ext uri="{FF2B5EF4-FFF2-40B4-BE49-F238E27FC236}">
                <a16:creationId xmlns:a16="http://schemas.microsoft.com/office/drawing/2014/main" id="{32D6581A-4C03-2B51-0F64-B337EAEA3CA5}"/>
              </a:ext>
            </a:extLst>
          </p:cNvPr>
          <p:cNvSpPr>
            <a:spLocks noGrp="1"/>
          </p:cNvSpPr>
          <p:nvPr>
            <p:ph type="sldNum" sz="quarter" idx="12"/>
          </p:nvPr>
        </p:nvSpPr>
        <p:spPr/>
        <p:txBody>
          <a:bodyPr/>
          <a:lstStyle/>
          <a:p>
            <a:fld id="{98783A6C-F2E5-470E-8F07-6DF2D28172F3}" type="slidenum">
              <a:rPr lang="en-US" smtClean="0"/>
              <a:t>49</a:t>
            </a:fld>
            <a:endParaRPr lang="en-US"/>
          </a:p>
        </p:txBody>
      </p:sp>
      <p:pic>
        <p:nvPicPr>
          <p:cNvPr id="7" name="图片 6">
            <a:extLst>
              <a:ext uri="{FF2B5EF4-FFF2-40B4-BE49-F238E27FC236}">
                <a16:creationId xmlns:a16="http://schemas.microsoft.com/office/drawing/2014/main" id="{22DC15BA-8010-5632-E1B5-3301D20C9848}"/>
              </a:ext>
            </a:extLst>
          </p:cNvPr>
          <p:cNvPicPr>
            <a:picLocks noChangeAspect="1"/>
          </p:cNvPicPr>
          <p:nvPr/>
        </p:nvPicPr>
        <p:blipFill>
          <a:blip r:embed="rId2"/>
          <a:stretch>
            <a:fillRect/>
          </a:stretch>
        </p:blipFill>
        <p:spPr>
          <a:xfrm>
            <a:off x="2810240" y="2658077"/>
            <a:ext cx="3873501" cy="986733"/>
          </a:xfrm>
          <a:prstGeom prst="rect">
            <a:avLst/>
          </a:prstGeom>
        </p:spPr>
      </p:pic>
      <p:sp>
        <p:nvSpPr>
          <p:cNvPr id="8" name="文本框 7">
            <a:extLst>
              <a:ext uri="{FF2B5EF4-FFF2-40B4-BE49-F238E27FC236}">
                <a16:creationId xmlns:a16="http://schemas.microsoft.com/office/drawing/2014/main" id="{49730A5D-C2F3-C438-28D9-8AFEC737258C}"/>
              </a:ext>
            </a:extLst>
          </p:cNvPr>
          <p:cNvSpPr txBox="1"/>
          <p:nvPr/>
        </p:nvSpPr>
        <p:spPr>
          <a:xfrm>
            <a:off x="3653597" y="3642222"/>
            <a:ext cx="2186786" cy="261610"/>
          </a:xfrm>
          <a:prstGeom prst="rect">
            <a:avLst/>
          </a:prstGeom>
          <a:noFill/>
        </p:spPr>
        <p:txBody>
          <a:bodyPr wrap="square" rtlCol="0">
            <a:spAutoFit/>
          </a:bodyPr>
          <a:lstStyle/>
          <a:p>
            <a:r>
              <a:rPr lang="en-US" altLang="zh-CN" sz="1100" dirty="0">
                <a:latin typeface="+mn-lt"/>
              </a:rPr>
              <a:t>Table: Best conductor sets.</a:t>
            </a:r>
            <a:endParaRPr lang="zh-CN" altLang="en-US" sz="1100" dirty="0">
              <a:latin typeface="+mn-lt"/>
            </a:endParaRPr>
          </a:p>
        </p:txBody>
      </p:sp>
      <p:sp>
        <p:nvSpPr>
          <p:cNvPr id="6" name="Footer Placeholder 4">
            <a:extLst>
              <a:ext uri="{FF2B5EF4-FFF2-40B4-BE49-F238E27FC236}">
                <a16:creationId xmlns:a16="http://schemas.microsoft.com/office/drawing/2014/main" id="{3EB144C2-2E8A-4E92-4410-1C7EFDFB486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8448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516194" y="1081406"/>
            <a:ext cx="8526206" cy="48919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400"/>
              </a:spcAft>
            </a:pPr>
            <a:r>
              <a:rPr lang="en-US" sz="2400" dirty="0">
                <a:solidFill>
                  <a:schemeClr val="tx1"/>
                </a:solidFill>
                <a:cs typeface="Times New Roman" panose="02020603050405020304" pitchFamily="18" charset="0"/>
              </a:rPr>
              <a:t>Interest rate is the rate that is applied to a financial transaction.</a:t>
            </a:r>
          </a:p>
          <a:p>
            <a:pPr algn="just">
              <a:spcBef>
                <a:spcPts val="400"/>
              </a:spcBef>
              <a:spcAft>
                <a:spcPts val="400"/>
              </a:spcAft>
            </a:pPr>
            <a:r>
              <a:rPr lang="en-US" sz="2400" dirty="0">
                <a:solidFill>
                  <a:schemeClr val="tx1"/>
                </a:solidFill>
                <a:cs typeface="Times New Roman" panose="02020603050405020304" pitchFamily="18" charset="0"/>
              </a:rPr>
              <a:t>The rate can be different, depending on the type of transaction.</a:t>
            </a:r>
          </a:p>
          <a:p>
            <a:pPr algn="just">
              <a:spcBef>
                <a:spcPts val="400"/>
              </a:spcBef>
              <a:spcAft>
                <a:spcPts val="400"/>
              </a:spcAft>
            </a:pPr>
            <a:r>
              <a:rPr lang="en-US" sz="2400" dirty="0">
                <a:solidFill>
                  <a:schemeClr val="tx1"/>
                </a:solidFill>
                <a:cs typeface="Times New Roman" panose="02020603050405020304" pitchFamily="18" charset="0"/>
              </a:rPr>
              <a:t>For example, if you deposit money in your checking account, you get a very small interest, but if you deposit the money in a certificate of deposit (CD), you will get higher interest. However, you will not be able to use the money that you deposited in a CD until it matures. </a:t>
            </a:r>
          </a:p>
          <a:p>
            <a:pPr algn="just">
              <a:spcBef>
                <a:spcPts val="400"/>
              </a:spcBef>
              <a:spcAft>
                <a:spcPts val="400"/>
              </a:spcAft>
            </a:pPr>
            <a:r>
              <a:rPr lang="en-US" sz="2400" dirty="0">
                <a:solidFill>
                  <a:schemeClr val="tx1"/>
                </a:solidFill>
                <a:cs typeface="Times New Roman" panose="02020603050405020304" pitchFamily="18" charset="0"/>
              </a:rPr>
              <a:t>Similarly, the interest rate that you have to pay to borrow money to buy a car is very different from the interest rate that you would pay to buy a house.</a:t>
            </a:r>
          </a:p>
          <a:p>
            <a:pPr algn="just">
              <a:spcBef>
                <a:spcPts val="400"/>
              </a:spcBef>
              <a:spcAft>
                <a:spcPts val="400"/>
              </a:spcAft>
            </a:pPr>
            <a:r>
              <a:rPr lang="en-US" sz="2400" dirty="0">
                <a:solidFill>
                  <a:schemeClr val="tx1"/>
                </a:solidFill>
                <a:cs typeface="Times New Roman" panose="02020603050405020304" pitchFamily="18" charset="0"/>
              </a:rPr>
              <a:t>The rates are different due to risks, flexibility, and other factors related to the transaction.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5</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2.1 Interest Rate</a:t>
            </a:r>
          </a:p>
        </p:txBody>
      </p:sp>
      <p:sp>
        <p:nvSpPr>
          <p:cNvPr id="6" name="Footer Placeholder 4">
            <a:extLst>
              <a:ext uri="{FF2B5EF4-FFF2-40B4-BE49-F238E27FC236}">
                <a16:creationId xmlns:a16="http://schemas.microsoft.com/office/drawing/2014/main" id="{931ECF9F-18B4-DF1A-1106-8E3EF4995D23}"/>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52019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1ABED-744F-035F-1CDA-C1A555AB905D}"/>
              </a:ext>
            </a:extLst>
          </p:cNvPr>
          <p:cNvSpPr>
            <a:spLocks noGrp="1"/>
          </p:cNvSpPr>
          <p:nvPr>
            <p:ph type="title"/>
          </p:nvPr>
        </p:nvSpPr>
        <p:spPr/>
        <p:txBody>
          <a:bodyPr/>
          <a:lstStyle/>
          <a:p>
            <a:r>
              <a:rPr lang="en-US" altLang="zh-CN" sz="2800" dirty="0"/>
              <a:t>3.1.4 Example</a:t>
            </a:r>
            <a:endParaRPr lang="zh-CN" altLang="en-US" dirty="0"/>
          </a:p>
        </p:txBody>
      </p:sp>
      <p:sp>
        <p:nvSpPr>
          <p:cNvPr id="3" name="内容占位符 2">
            <a:extLst>
              <a:ext uri="{FF2B5EF4-FFF2-40B4-BE49-F238E27FC236}">
                <a16:creationId xmlns:a16="http://schemas.microsoft.com/office/drawing/2014/main" id="{B5E01534-E027-F22B-AC92-A02FA721A81B}"/>
              </a:ext>
            </a:extLst>
          </p:cNvPr>
          <p:cNvSpPr>
            <a:spLocks noGrp="1"/>
          </p:cNvSpPr>
          <p:nvPr>
            <p:ph idx="1"/>
          </p:nvPr>
        </p:nvSpPr>
        <p:spPr>
          <a:xfrm>
            <a:off x="457200" y="906088"/>
            <a:ext cx="8483600" cy="4948612"/>
          </a:xfrm>
        </p:spPr>
        <p:txBody>
          <a:bodyPr/>
          <a:lstStyle/>
          <a:p>
            <a:pPr algn="just">
              <a:spcAft>
                <a:spcPts val="300"/>
              </a:spcAft>
            </a:pPr>
            <a:r>
              <a:rPr lang="en-US" altLang="zh-CN" sz="2200" dirty="0">
                <a:solidFill>
                  <a:schemeClr val="tx1"/>
                </a:solidFill>
              </a:rPr>
              <a:t>When the common reach was changed to 3.6 miles, the same conductor set #1, 266, 477, and 795 </a:t>
            </a:r>
            <a:r>
              <a:rPr lang="en-US" altLang="zh-CN" sz="2200" dirty="0" err="1">
                <a:solidFill>
                  <a:schemeClr val="tx1"/>
                </a:solidFill>
              </a:rPr>
              <a:t>kcmil</a:t>
            </a:r>
            <a:r>
              <a:rPr lang="en-US" altLang="zh-CN" sz="2200" dirty="0">
                <a:solidFill>
                  <a:schemeClr val="tx1"/>
                </a:solidFill>
              </a:rPr>
              <a:t> were found to be the best whether Method A or Method B was used. This is a very interesting result, which can be explained as follows:</a:t>
            </a:r>
          </a:p>
          <a:p>
            <a:pPr lvl="1" algn="just">
              <a:spcAft>
                <a:spcPts val="300"/>
              </a:spcAft>
            </a:pPr>
            <a:r>
              <a:rPr lang="en-US" altLang="zh-CN" sz="2200" dirty="0">
                <a:solidFill>
                  <a:schemeClr val="tx1"/>
                </a:solidFill>
              </a:rPr>
              <a:t>We already know that to increase the reach of a conductor higher than its economic reach, the conductors need to be derated to carry maximum load lower than its economic loading limit. Thus, when the common reach is fixed at 4.7 miles after selecting the conductors, the conductors get derated significantly. </a:t>
            </a:r>
          </a:p>
          <a:p>
            <a:pPr lvl="1" algn="just">
              <a:spcAft>
                <a:spcPts val="300"/>
              </a:spcAft>
            </a:pPr>
            <a:r>
              <a:rPr lang="en-US" altLang="zh-CN" sz="2200" dirty="0">
                <a:solidFill>
                  <a:schemeClr val="tx1"/>
                </a:solidFill>
              </a:rPr>
              <a:t>This is because of the fact that the economic reaches of these conductors vary from 3.1 to 4.7 miles. So, when the reaches of all the conductors are adjusted to be 4.7 miles, all except one of them (266 </a:t>
            </a:r>
            <a:r>
              <a:rPr lang="en-US" altLang="zh-CN" sz="2200" dirty="0" err="1">
                <a:solidFill>
                  <a:schemeClr val="tx1"/>
                </a:solidFill>
              </a:rPr>
              <a:t>kcmil</a:t>
            </a:r>
            <a:r>
              <a:rPr lang="en-US" altLang="zh-CN" sz="2200" dirty="0">
                <a:solidFill>
                  <a:schemeClr val="tx1"/>
                </a:solidFill>
              </a:rPr>
              <a:t>, which has the economic reach of 4.7 miles) get derated by a large value. </a:t>
            </a:r>
          </a:p>
        </p:txBody>
      </p:sp>
      <p:sp>
        <p:nvSpPr>
          <p:cNvPr id="5" name="灯片编号占位符 4">
            <a:extLst>
              <a:ext uri="{FF2B5EF4-FFF2-40B4-BE49-F238E27FC236}">
                <a16:creationId xmlns:a16="http://schemas.microsoft.com/office/drawing/2014/main" id="{9EB3B941-3E47-358D-DE06-CD410768ED23}"/>
              </a:ext>
            </a:extLst>
          </p:cNvPr>
          <p:cNvSpPr>
            <a:spLocks noGrp="1"/>
          </p:cNvSpPr>
          <p:nvPr>
            <p:ph type="sldNum" sz="quarter" idx="12"/>
          </p:nvPr>
        </p:nvSpPr>
        <p:spPr/>
        <p:txBody>
          <a:bodyPr/>
          <a:lstStyle/>
          <a:p>
            <a:fld id="{98783A6C-F2E5-470E-8F07-6DF2D28172F3}" type="slidenum">
              <a:rPr lang="en-US" smtClean="0"/>
              <a:t>50</a:t>
            </a:fld>
            <a:endParaRPr lang="en-US" dirty="0"/>
          </a:p>
        </p:txBody>
      </p:sp>
      <p:sp>
        <p:nvSpPr>
          <p:cNvPr id="6" name="Footer Placeholder 4">
            <a:extLst>
              <a:ext uri="{FF2B5EF4-FFF2-40B4-BE49-F238E27FC236}">
                <a16:creationId xmlns:a16="http://schemas.microsoft.com/office/drawing/2014/main" id="{B06822E6-80B4-2B11-8147-92528D2F81B5}"/>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43037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1ABED-744F-035F-1CDA-C1A555AB905D}"/>
              </a:ext>
            </a:extLst>
          </p:cNvPr>
          <p:cNvSpPr>
            <a:spLocks noGrp="1"/>
          </p:cNvSpPr>
          <p:nvPr>
            <p:ph type="title"/>
          </p:nvPr>
        </p:nvSpPr>
        <p:spPr/>
        <p:txBody>
          <a:bodyPr/>
          <a:lstStyle/>
          <a:p>
            <a:r>
              <a:rPr lang="en-US" altLang="zh-CN" sz="2800" dirty="0"/>
              <a:t>3.1.4 Example</a:t>
            </a:r>
            <a:endParaRPr lang="zh-CN" altLang="en-US" dirty="0"/>
          </a:p>
        </p:txBody>
      </p:sp>
      <p:sp>
        <p:nvSpPr>
          <p:cNvPr id="3" name="内容占位符 2">
            <a:extLst>
              <a:ext uri="{FF2B5EF4-FFF2-40B4-BE49-F238E27FC236}">
                <a16:creationId xmlns:a16="http://schemas.microsoft.com/office/drawing/2014/main" id="{B5E01534-E027-F22B-AC92-A02FA721A81B}"/>
              </a:ext>
            </a:extLst>
          </p:cNvPr>
          <p:cNvSpPr>
            <a:spLocks noGrp="1"/>
          </p:cNvSpPr>
          <p:nvPr>
            <p:ph idx="1"/>
          </p:nvPr>
        </p:nvSpPr>
        <p:spPr>
          <a:xfrm>
            <a:off x="252560" y="766392"/>
            <a:ext cx="8530492" cy="4948612"/>
          </a:xfrm>
        </p:spPr>
        <p:txBody>
          <a:bodyPr/>
          <a:lstStyle/>
          <a:p>
            <a:pPr lvl="1" algn="just">
              <a:spcAft>
                <a:spcPts val="300"/>
              </a:spcAft>
            </a:pPr>
            <a:r>
              <a:rPr lang="en-US" altLang="zh-CN" sz="2400" dirty="0">
                <a:solidFill>
                  <a:schemeClr val="tx1"/>
                </a:solidFill>
              </a:rPr>
              <a:t>But when the reach is fixed at 3.6 miles, the conductors are not derated by a big margin, which implies a smaller deviation from the already selected characteristics. Hence, for smaller reach, the results are the same whether Method A or Method B is used. </a:t>
            </a:r>
          </a:p>
          <a:p>
            <a:pPr lvl="1" algn="just">
              <a:spcAft>
                <a:spcPts val="300"/>
              </a:spcAft>
            </a:pPr>
            <a:r>
              <a:rPr lang="en-US" altLang="zh-CN" sz="2400" dirty="0">
                <a:solidFill>
                  <a:schemeClr val="tx1"/>
                </a:solidFill>
              </a:rPr>
              <a:t>Also, the average weighted deviation from the straight line for a reach of 3.6 miles for the four‐conductor set turned out to be $10 633/mile, which is lower than that for a reach of 4.7 miles. </a:t>
            </a:r>
          </a:p>
          <a:p>
            <a:pPr lvl="1" algn="just">
              <a:spcAft>
                <a:spcPts val="300"/>
              </a:spcAft>
            </a:pPr>
            <a:r>
              <a:rPr lang="en-US" altLang="zh-CN" sz="2400" dirty="0">
                <a:solidFill>
                  <a:schemeClr val="tx1"/>
                </a:solidFill>
              </a:rPr>
              <a:t>This can again be explained by the fact that for a lower reach, derating of the conductors is lower than that for higher reach. Also, the optimal conductor set was found to be the same using both methods for the five‐conductor set, giving a WAD of $9317/mile.</a:t>
            </a:r>
          </a:p>
        </p:txBody>
      </p:sp>
      <p:sp>
        <p:nvSpPr>
          <p:cNvPr id="5" name="灯片编号占位符 4">
            <a:extLst>
              <a:ext uri="{FF2B5EF4-FFF2-40B4-BE49-F238E27FC236}">
                <a16:creationId xmlns:a16="http://schemas.microsoft.com/office/drawing/2014/main" id="{9EB3B941-3E47-358D-DE06-CD410768ED23}"/>
              </a:ext>
            </a:extLst>
          </p:cNvPr>
          <p:cNvSpPr>
            <a:spLocks noGrp="1"/>
          </p:cNvSpPr>
          <p:nvPr>
            <p:ph type="sldNum" sz="quarter" idx="12"/>
          </p:nvPr>
        </p:nvSpPr>
        <p:spPr/>
        <p:txBody>
          <a:bodyPr/>
          <a:lstStyle/>
          <a:p>
            <a:fld id="{98783A6C-F2E5-470E-8F07-6DF2D28172F3}" type="slidenum">
              <a:rPr lang="en-US" smtClean="0"/>
              <a:t>51</a:t>
            </a:fld>
            <a:endParaRPr lang="en-US" dirty="0"/>
          </a:p>
        </p:txBody>
      </p:sp>
      <p:sp>
        <p:nvSpPr>
          <p:cNvPr id="6" name="Footer Placeholder 4">
            <a:extLst>
              <a:ext uri="{FF2B5EF4-FFF2-40B4-BE49-F238E27FC236}">
                <a16:creationId xmlns:a16="http://schemas.microsoft.com/office/drawing/2014/main" id="{B06822E6-80B4-2B11-8147-92528D2F81B5}"/>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598691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1ABED-744F-035F-1CDA-C1A555AB905D}"/>
              </a:ext>
            </a:extLst>
          </p:cNvPr>
          <p:cNvSpPr>
            <a:spLocks noGrp="1"/>
          </p:cNvSpPr>
          <p:nvPr>
            <p:ph type="title"/>
          </p:nvPr>
        </p:nvSpPr>
        <p:spPr/>
        <p:txBody>
          <a:bodyPr/>
          <a:lstStyle/>
          <a:p>
            <a:r>
              <a:rPr lang="en-US" altLang="zh-CN" sz="2800" dirty="0"/>
              <a:t>3.1.4 Example</a:t>
            </a:r>
            <a:endParaRPr lang="zh-CN" altLang="en-US" dirty="0"/>
          </a:p>
        </p:txBody>
      </p:sp>
      <p:sp>
        <p:nvSpPr>
          <p:cNvPr id="3" name="内容占位符 2">
            <a:extLst>
              <a:ext uri="{FF2B5EF4-FFF2-40B4-BE49-F238E27FC236}">
                <a16:creationId xmlns:a16="http://schemas.microsoft.com/office/drawing/2014/main" id="{B5E01534-E027-F22B-AC92-A02FA721A81B}"/>
              </a:ext>
            </a:extLst>
          </p:cNvPr>
          <p:cNvSpPr>
            <a:spLocks noGrp="1"/>
          </p:cNvSpPr>
          <p:nvPr>
            <p:ph idx="1"/>
          </p:nvPr>
        </p:nvSpPr>
        <p:spPr>
          <a:xfrm>
            <a:off x="355600" y="766391"/>
            <a:ext cx="8686800" cy="5313737"/>
          </a:xfrm>
        </p:spPr>
        <p:txBody>
          <a:bodyPr/>
          <a:lstStyle/>
          <a:p>
            <a:pPr algn="just">
              <a:spcBef>
                <a:spcPts val="0"/>
              </a:spcBef>
              <a:spcAft>
                <a:spcPts val="600"/>
              </a:spcAft>
            </a:pPr>
            <a:r>
              <a:rPr lang="en-US" altLang="zh-CN" sz="2400" dirty="0">
                <a:solidFill>
                  <a:schemeClr val="tx1"/>
                </a:solidFill>
              </a:rPr>
              <a:t>The results show that Method B is better than Method A if reach is known ahead of time. But both methods give the same result for shorter reaches. </a:t>
            </a:r>
          </a:p>
          <a:p>
            <a:pPr algn="just">
              <a:spcBef>
                <a:spcPts val="0"/>
              </a:spcBef>
              <a:spcAft>
                <a:spcPts val="600"/>
              </a:spcAft>
            </a:pPr>
            <a:r>
              <a:rPr lang="en-US" altLang="zh-CN" sz="2400" dirty="0">
                <a:solidFill>
                  <a:schemeClr val="tx1"/>
                </a:solidFill>
              </a:rPr>
              <a:t>However, another question that needs to be answered is whether it is better to select five or four conductors. Five‐conductor set offers savings of $2468 over a four‐conductor set for a common reach of 4.7 miles. It offers savings of $1316/mile for a common reach of 3.6 miles. These savings can be very significant, since distribution systems are very extensive and cover large areas. </a:t>
            </a:r>
          </a:p>
          <a:p>
            <a:pPr algn="just">
              <a:spcBef>
                <a:spcPts val="0"/>
              </a:spcBef>
              <a:spcAft>
                <a:spcPts val="600"/>
              </a:spcAft>
            </a:pPr>
            <a:r>
              <a:rPr lang="en-US" altLang="zh-CN" sz="2400" dirty="0">
                <a:solidFill>
                  <a:schemeClr val="tx1"/>
                </a:solidFill>
              </a:rPr>
              <a:t>However, extra cost associated with maintaining an inventory of five conductors in comparison to four conductors has to be considered while making decisions to stock four or five standard conductors in the inventory.</a:t>
            </a:r>
            <a:endParaRPr lang="zh-CN" altLang="en-US" sz="2400" dirty="0">
              <a:solidFill>
                <a:schemeClr val="tx1"/>
              </a:solidFill>
            </a:endParaRPr>
          </a:p>
        </p:txBody>
      </p:sp>
      <p:sp>
        <p:nvSpPr>
          <p:cNvPr id="5" name="灯片编号占位符 4">
            <a:extLst>
              <a:ext uri="{FF2B5EF4-FFF2-40B4-BE49-F238E27FC236}">
                <a16:creationId xmlns:a16="http://schemas.microsoft.com/office/drawing/2014/main" id="{9EB3B941-3E47-358D-DE06-CD410768ED23}"/>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6" name="Footer Placeholder 4">
            <a:extLst>
              <a:ext uri="{FF2B5EF4-FFF2-40B4-BE49-F238E27FC236}">
                <a16:creationId xmlns:a16="http://schemas.microsoft.com/office/drawing/2014/main" id="{24B90876-66B8-A7ED-C486-9D78A7F94CD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312595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j-lt"/>
              </a:rPr>
              <a:t>3.2 Economic Evaluation of Transformers</a:t>
            </a:r>
            <a:endParaRPr lang="en-US" altLang="zh-CN" sz="2800" kern="0" dirty="0">
              <a:solidFill>
                <a:schemeClr val="tx1"/>
              </a:solidFill>
              <a:latin typeface="+mj-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53</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432914"/>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Similar to conductors, transformers have to be selected while considering both the capital cost and the operating cost. </a:t>
                </a:r>
              </a:p>
              <a:p>
                <a:pPr algn="just">
                  <a:spcBef>
                    <a:spcPts val="0"/>
                  </a:spcBef>
                  <a:spcAft>
                    <a:spcPts val="1200"/>
                  </a:spcAft>
                </a:pPr>
                <a:r>
                  <a:rPr lang="en-US" sz="2400" dirty="0">
                    <a:solidFill>
                      <a:schemeClr val="tx1"/>
                    </a:solidFill>
                    <a:latin typeface="+mj-lt"/>
                    <a:cs typeface="Times New Roman" panose="02020603050405020304" pitchFamily="18" charset="0"/>
                  </a:rPr>
                  <a:t>We use the economic principles presented in the previous section to determine the best size of the transformer. </a:t>
                </a:r>
              </a:p>
              <a:p>
                <a:pPr algn="just">
                  <a:spcBef>
                    <a:spcPts val="0"/>
                  </a:spcBef>
                  <a:spcAft>
                    <a:spcPts val="1200"/>
                  </a:spcAft>
                </a:pPr>
                <a:r>
                  <a:rPr lang="en-US" sz="2400" dirty="0">
                    <a:solidFill>
                      <a:schemeClr val="tx1"/>
                    </a:solidFill>
                    <a:latin typeface="+mj-lt"/>
                    <a:cs typeface="Times New Roman" panose="02020603050405020304" pitchFamily="18" charset="0"/>
                  </a:rPr>
                  <a:t>Transformer cost elements: Capital cost (C</a:t>
                </a:r>
                <a:r>
                  <a:rPr lang="en-US" sz="2400" baseline="-25000" dirty="0">
                    <a:solidFill>
                      <a:schemeClr val="tx1"/>
                    </a:solidFill>
                    <a:latin typeface="+mj-lt"/>
                    <a:cs typeface="Times New Roman" panose="02020603050405020304" pitchFamily="18" charset="0"/>
                  </a:rPr>
                  <a:t>c</a:t>
                </a:r>
                <a:r>
                  <a:rPr lang="en-US" sz="2400" dirty="0">
                    <a:solidFill>
                      <a:schemeClr val="tx1"/>
                    </a:solidFill>
                    <a:latin typeface="+mj-lt"/>
                    <a:cs typeface="Times New Roman" panose="02020603050405020304" pitchFamily="18" charset="0"/>
                  </a:rPr>
                  <a:t>), Annual charge rate (</a:t>
                </a:r>
                <a:r>
                  <a:rPr lang="en-US" sz="2400" dirty="0" err="1">
                    <a:solidFill>
                      <a:schemeClr val="tx1"/>
                    </a:solidFill>
                    <a:latin typeface="+mj-lt"/>
                    <a:cs typeface="Times New Roman" panose="02020603050405020304" pitchFamily="18" charset="0"/>
                  </a:rPr>
                  <a:t>A</a:t>
                </a:r>
                <a:r>
                  <a:rPr lang="en-US" sz="2400" baseline="-25000" dirty="0" err="1">
                    <a:solidFill>
                      <a:schemeClr val="tx1"/>
                    </a:solidFill>
                    <a:latin typeface="+mj-lt"/>
                    <a:cs typeface="Times New Roman" panose="02020603050405020304" pitchFamily="18" charset="0"/>
                  </a:rPr>
                  <a:t>r</a:t>
                </a:r>
                <a:r>
                  <a:rPr lang="en-US" sz="2400" dirty="0">
                    <a:solidFill>
                      <a:schemeClr val="tx1"/>
                    </a:solidFill>
                    <a:latin typeface="+mj-lt"/>
                    <a:cs typeface="Times New Roman" panose="02020603050405020304" pitchFamily="18" charset="0"/>
                  </a:rPr>
                  <a:t>, which is inverse of the present worth factor), Annual operating expenses (OPEX).</a:t>
                </a:r>
              </a:p>
              <a:p>
                <a:pPr algn="just">
                  <a:spcBef>
                    <a:spcPts val="0"/>
                  </a:spcBef>
                  <a:spcAft>
                    <a:spcPts val="1200"/>
                  </a:spcAft>
                </a:pPr>
                <a:r>
                  <a:rPr lang="en-US" sz="2400" dirty="0">
                    <a:solidFill>
                      <a:schemeClr val="tx1"/>
                    </a:solidFill>
                    <a:latin typeface="+mj-lt"/>
                    <a:cs typeface="Times New Roman" panose="02020603050405020304" pitchFamily="18" charset="0"/>
                  </a:rPr>
                  <a:t>The expression for the total annual cost (</a:t>
                </a:r>
                <a14:m>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sz="2400" dirty="0">
                    <a:solidFill>
                      <a:schemeClr val="tx1"/>
                    </a:solidFill>
                    <a:latin typeface="+mj-lt"/>
                    <a:cs typeface="Times New Roman" panose="02020603050405020304" pitchFamily="18" charset="0"/>
                  </a:rPr>
                  <a:t>) of the transformer is given by,</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r>
                        <m:rPr>
                          <m:nor/>
                        </m:rPr>
                        <a:rPr lang="en-US" sz="2400">
                          <a:solidFill>
                            <a:schemeClr val="tx1"/>
                          </a:solidFill>
                          <a:effectLst/>
                          <a:latin typeface="+mj-lt"/>
                          <a:ea typeface="Calibri" panose="020F0502020204030204" pitchFamily="34" charset="0"/>
                          <a:cs typeface="Times New Roman" panose="02020603050405020304" pitchFamily="18" charset="0"/>
                        </a:rPr>
                        <m:t>OPEX</m:t>
                      </m:r>
                      <m:r>
                        <m:rPr>
                          <m:nor/>
                        </m:rPr>
                        <a:rPr lang="en-US" sz="2400" i="1">
                          <a:solidFill>
                            <a:schemeClr val="tx1"/>
                          </a:solidFill>
                          <a:effectLst/>
                          <a:latin typeface="+mj-lt"/>
                          <a:ea typeface="Calibri" panose="020F0502020204030204" pitchFamily="34" charset="0"/>
                          <a:cs typeface="Times New Roman" panose="02020603050405020304" pitchFamily="18" charset="0"/>
                        </a:rPr>
                        <m:t> </m:t>
                      </m:r>
                    </m:oMath>
                  </m:oMathPara>
                </a14:m>
                <a:endParaRPr lang="en-US" sz="24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163232" cy="4432914"/>
              </a:xfrm>
              <a:blipFill>
                <a:blip r:embed="rId2"/>
                <a:stretch>
                  <a:fillRect l="-597" t="-1100" r="-1120"/>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855BF359-F011-0976-08A4-559D3DEEFCB9}"/>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647846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j-lt"/>
              </a:rPr>
              <a:t>3.2 Economic Evaluation of Transformers</a:t>
            </a:r>
            <a:endParaRPr lang="en-US" altLang="zh-CN" sz="2800" kern="0" dirty="0">
              <a:solidFill>
                <a:schemeClr val="tx1"/>
              </a:solidFill>
              <a:latin typeface="+mj-lt"/>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54</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163232" cy="4432914"/>
              </a:xfrm>
            </p:spPr>
            <p:txBody>
              <a:bodyPr/>
              <a:lstStyle/>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The annual operating cost includes the cost due to the exciting current </a:t>
                </a:r>
                <a14:m>
                  <m:oMath xmlns:m="http://schemas.openxmlformats.org/officeDocument/2006/math">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e>
                    </m:d>
                  </m:oMath>
                </a14:m>
                <a:r>
                  <a:rPr lang="en-US" sz="2400" dirty="0">
                    <a:solidFill>
                      <a:schemeClr val="tx1"/>
                    </a:solidFill>
                    <a:effectLst/>
                    <a:latin typeface="+mj-lt"/>
                    <a:ea typeface="Calibri" panose="020F0502020204030204" pitchFamily="34" charset="0"/>
                    <a:cs typeface="Times New Roman" panose="02020603050405020304" pitchFamily="18" charset="0"/>
                  </a:rPr>
                  <a:t>, core losses </a:t>
                </a:r>
                <a14:m>
                  <m:oMath xmlns:m="http://schemas.openxmlformats.org/officeDocument/2006/math">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e>
                    </m:d>
                  </m:oMath>
                </a14:m>
                <a:r>
                  <a:rPr lang="en-US" sz="2400" dirty="0">
                    <a:solidFill>
                      <a:schemeClr val="tx1"/>
                    </a:solidFill>
                    <a:effectLst/>
                    <a:latin typeface="+mj-lt"/>
                    <a:ea typeface="Calibri" panose="020F0502020204030204" pitchFamily="34" charset="0"/>
                    <a:cs typeface="Times New Roman" panose="02020603050405020304" pitchFamily="18" charset="0"/>
                  </a:rPr>
                  <a:t>, and copper losses </a:t>
                </a:r>
                <a14:m>
                  <m:oMath xmlns:m="http://schemas.openxmlformats.org/officeDocument/2006/math">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e>
                    </m:d>
                  </m:oMath>
                </a14:m>
                <a:r>
                  <a:rPr lang="en-US" sz="2400" dirty="0">
                    <a:solidFill>
                      <a:schemeClr val="tx1"/>
                    </a:solidFill>
                    <a:effectLst/>
                    <a:latin typeface="+mj-lt"/>
                    <a:ea typeface="Calibri" panose="020F0502020204030204" pitchFamily="34" charset="0"/>
                    <a:cs typeface="Times New Roman" panose="02020603050405020304" pitchFamily="18" charset="0"/>
                  </a:rPr>
                  <a:t>. Therefore,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OPEX</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oMath>
                  </m:oMathPara>
                </a14:m>
                <a:endParaRPr lang="en-US" sz="2400" dirty="0">
                  <a:solidFill>
                    <a:schemeClr val="tx1"/>
                  </a:solidFill>
                  <a:effectLst/>
                  <a:latin typeface="+mj-lt"/>
                  <a:ea typeface="Calibri" panose="020F0502020204030204" pitchFamily="34" charset="0"/>
                  <a:cs typeface="Times New Roman" panose="02020603050405020304" pitchFamily="18" charset="0"/>
                </a:endParaRPr>
              </a:p>
              <a:p>
                <a:pPr algn="just">
                  <a:spcBef>
                    <a:spcPts val="0"/>
                  </a:spcBef>
                  <a:spcAft>
                    <a:spcPts val="1200"/>
                  </a:spcAft>
                </a:pPr>
                <a:r>
                  <a:rPr lang="en-US" sz="2400" dirty="0">
                    <a:solidFill>
                      <a:schemeClr val="tx1"/>
                    </a:solidFill>
                    <a:effectLst/>
                    <a:latin typeface="+mj-lt"/>
                    <a:ea typeface="Calibri" panose="020F0502020204030204" pitchFamily="34" charset="0"/>
                    <a:cs typeface="Times New Roman" panose="02020603050405020304" pitchFamily="18" charset="0"/>
                  </a:rPr>
                  <a:t>These costs can be estimated as follows:</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oMath>
                  </m:oMathPara>
                </a14:m>
                <a:endParaRPr lang="en-US" sz="2400" dirty="0">
                  <a:solidFill>
                    <a:schemeClr val="tx1"/>
                  </a:solidFill>
                  <a:effectLst/>
                  <a:latin typeface="+mj-lt"/>
                  <a:ea typeface="Calibri" panose="020F0502020204030204" pitchFamily="34" charset="0"/>
                  <a:cs typeface="Times New Roman" panose="02020603050405020304" pitchFamily="18" charset="0"/>
                </a:endParaRPr>
              </a:p>
              <a:p>
                <a:pPr marL="400041" lvl="1" indent="0" algn="just">
                  <a:spcBef>
                    <a:spcPts val="0"/>
                  </a:spcBef>
                  <a:spcAft>
                    <a:spcPts val="1200"/>
                  </a:spcAft>
                  <a:buNone/>
                </a:pPr>
                <a:r>
                  <a:rPr lang="en-US" sz="2400" dirty="0">
                    <a:solidFill>
                      <a:schemeClr val="tx1"/>
                    </a:solidFill>
                    <a:effectLst/>
                    <a:latin typeface="+mj-lt"/>
                    <a:ea typeface="Calibri" panose="020F0502020204030204" pitchFamily="34" charset="0"/>
                    <a:cs typeface="Times New Roman" panose="02020603050405020304" pitchFamily="18" charset="0"/>
                  </a:rPr>
                  <a:t>where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m:t>
                        </m:r>
                      </m:sub>
                    </m:sSub>
                  </m:oMath>
                </a14:m>
                <a:r>
                  <a:rPr lang="en-US" sz="2400" dirty="0">
                    <a:solidFill>
                      <a:schemeClr val="tx1"/>
                    </a:solidFill>
                    <a:effectLst/>
                    <a:latin typeface="+mj-lt"/>
                    <a:ea typeface="Calibri" panose="020F0502020204030204" pitchFamily="34" charset="0"/>
                    <a:cs typeface="Times New Roman" panose="02020603050405020304" pitchFamily="18" charset="0"/>
                  </a:rPr>
                  <a:t> is the per-unit exciting current of the transformer, kVA is the name plate rating of the transformer, and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oMath>
                </a14:m>
                <a:r>
                  <a:rPr lang="en-US" sz="2400" dirty="0">
                    <a:solidFill>
                      <a:schemeClr val="tx1"/>
                    </a:solidFill>
                    <a:effectLst/>
                    <a:latin typeface="+mj-lt"/>
                    <a:ea typeface="Calibri" panose="020F0502020204030204" pitchFamily="34" charset="0"/>
                    <a:cs typeface="Times New Roman" panose="02020603050405020304" pitchFamily="18" charset="0"/>
                  </a:rPr>
                  <a:t> is the installed cost per </a:t>
                </a:r>
                <a:r>
                  <a:rPr lang="en-US" sz="2400" dirty="0" err="1">
                    <a:solidFill>
                      <a:schemeClr val="tx1"/>
                    </a:solidFill>
                    <a:effectLst/>
                    <a:latin typeface="+mj-lt"/>
                    <a:ea typeface="Calibri" panose="020F0502020204030204" pitchFamily="34" charset="0"/>
                    <a:cs typeface="Times New Roman" panose="02020603050405020304" pitchFamily="18" charset="0"/>
                  </a:rPr>
                  <a:t>kVAr</a:t>
                </a:r>
                <a:r>
                  <a:rPr lang="en-US" sz="2400" dirty="0">
                    <a:solidFill>
                      <a:schemeClr val="tx1"/>
                    </a:solidFill>
                    <a:effectLst/>
                    <a:latin typeface="+mj-lt"/>
                    <a:ea typeface="Calibri" panose="020F0502020204030204" pitchFamily="34" charset="0"/>
                    <a:cs typeface="Times New Roman" panose="02020603050405020304" pitchFamily="18" charset="0"/>
                  </a:rPr>
                  <a:t> of the primary shunt capacitors.</a:t>
                </a:r>
              </a:p>
              <a:p>
                <a:pPr marL="0" indent="0" algn="just">
                  <a:spcBef>
                    <a:spcPts val="0"/>
                  </a:spcBef>
                  <a:spcAft>
                    <a:spcPts val="1200"/>
                  </a:spcAft>
                  <a:buNone/>
                </a:pPr>
                <a:endParaRPr lang="en-US" sz="1600" baseline="-25000" dirty="0">
                  <a:solidFill>
                    <a:schemeClr val="tx1"/>
                  </a:solidFill>
                  <a:latin typeface="+mj-lt"/>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163232" cy="4432914"/>
              </a:xfrm>
              <a:blipFill>
                <a:blip r:embed="rId2"/>
                <a:stretch>
                  <a:fillRect l="-597" t="-1100" r="-1120"/>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855BF359-F011-0976-08A4-559D3DEEFCB9}"/>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6445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j-lt"/>
              </a:rPr>
              <a:t>3.2 Economic Evaluation of Transformers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55</a:t>
            </a:fld>
            <a:endParaRPr lang="en-US">
              <a:latin typeface="+mj-lt"/>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777871"/>
                <a:ext cx="8325852" cy="5302258"/>
              </a:xfrm>
            </p:spPr>
            <p:txBody>
              <a:bodyPr/>
              <a:lstStyle/>
              <a:p>
                <a:pPr algn="just">
                  <a:spcBef>
                    <a:spcPts val="0"/>
                  </a:spcBef>
                  <a:spcAft>
                    <a:spcPts val="0"/>
                  </a:spcAft>
                </a:pPr>
                <a:r>
                  <a:rPr lang="en-US" sz="2400" dirty="0">
                    <a:solidFill>
                      <a:schemeClr val="tx1"/>
                    </a:solidFill>
                    <a:effectLst/>
                    <a:latin typeface="+mj-lt"/>
                    <a:ea typeface="Calibri" panose="020F0502020204030204" pitchFamily="34" charset="0"/>
                    <a:cs typeface="Times New Roman" panose="02020603050405020304" pitchFamily="18" charset="0"/>
                  </a:rPr>
                  <a:t>In other words, we are computing the cost of the capacitors needed to compensate the inductance caused by the exciting current in the transformer.</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gen</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e>
                      </m:d>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oMath>
                  </m:oMathPara>
                </a14:m>
                <a:endParaRPr lang="en-US" sz="2400" dirty="0">
                  <a:solidFill>
                    <a:schemeClr val="tx1"/>
                  </a:solidFill>
                  <a:effectLst/>
                  <a:latin typeface="+mj-lt"/>
                  <a:ea typeface="Calibri" panose="020F0502020204030204" pitchFamily="34" charset="0"/>
                  <a:cs typeface="Times New Roman" panose="02020603050405020304" pitchFamily="18" charset="0"/>
                </a:endParaRPr>
              </a:p>
              <a:p>
                <a:pPr marL="400041" lvl="1" indent="0">
                  <a:spcBef>
                    <a:spcPts val="0"/>
                  </a:spcBef>
                  <a:spcAft>
                    <a:spcPts val="0"/>
                  </a:spcAft>
                  <a:buNone/>
                </a:pPr>
                <a:r>
                  <a:rPr lang="en-US" sz="2400" dirty="0">
                    <a:solidFill>
                      <a:schemeClr val="tx1"/>
                    </a:solidFill>
                    <a:effectLst/>
                    <a:latin typeface="+mj-lt"/>
                    <a:ea typeface="Calibri" panose="020F0502020204030204" pitchFamily="34" charset="0"/>
                    <a:cs typeface="Times New Roman" panose="02020603050405020304" pitchFamily="18" charset="0"/>
                  </a:rPr>
                  <a:t>where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sub>
                    </m:sSub>
                  </m:oMath>
                </a14:m>
                <a:r>
                  <a:rPr lang="en-US" sz="2400" dirty="0">
                    <a:solidFill>
                      <a:schemeClr val="tx1"/>
                    </a:solidFill>
                    <a:effectLst/>
                    <a:latin typeface="+mj-lt"/>
                    <a:ea typeface="Calibri" panose="020F0502020204030204" pitchFamily="34" charset="0"/>
                    <a:cs typeface="Times New Roman" panose="02020603050405020304" pitchFamily="18" charset="0"/>
                  </a:rPr>
                  <a:t> is the cost of the investment per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oMath>
                </a14:m>
                <a:r>
                  <a:rPr lang="en-US" sz="2400" dirty="0">
                    <a:solidFill>
                      <a:schemeClr val="tx1"/>
                    </a:solidFill>
                    <a:effectLst/>
                    <a:latin typeface="+mj-lt"/>
                    <a:ea typeface="Calibri" panose="020F0502020204030204" pitchFamily="34" charset="0"/>
                    <a:cs typeface="Times New Roman" panose="02020603050405020304" pitchFamily="18" charset="0"/>
                  </a:rPr>
                  <a:t> load,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gen</m:t>
                        </m:r>
                      </m:sub>
                    </m:sSub>
                  </m:oMath>
                </a14:m>
                <a:r>
                  <a:rPr lang="en-US" sz="2400" dirty="0">
                    <a:solidFill>
                      <a:schemeClr val="tx1"/>
                    </a:solidFill>
                    <a:effectLst/>
                    <a:latin typeface="+mj-lt"/>
                    <a:ea typeface="Calibri" panose="020F0502020204030204" pitchFamily="34" charset="0"/>
                    <a:cs typeface="Times New Roman" panose="02020603050405020304" pitchFamily="18" charset="0"/>
                  </a:rPr>
                  <a:t> is the cost of energy generation per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kWh</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cl</m:t>
                        </m:r>
                      </m:sub>
                    </m:sSub>
                  </m:oMath>
                </a14:m>
                <a:r>
                  <a:rPr lang="en-US" sz="2400" dirty="0">
                    <a:solidFill>
                      <a:schemeClr val="tx1"/>
                    </a:solidFill>
                    <a:effectLst/>
                    <a:latin typeface="+mj-lt"/>
                    <a:ea typeface="Calibri" panose="020F0502020204030204" pitchFamily="34" charset="0"/>
                    <a:cs typeface="Times New Roman" panose="02020603050405020304" pitchFamily="18" charset="0"/>
                  </a:rPr>
                  <a:t> are core losses of the transformer in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oMath>
                </a14:m>
                <a:r>
                  <a:rPr lang="en-US" sz="2400" dirty="0">
                    <a:solidFill>
                      <a:schemeClr val="tx1"/>
                    </a:solidFill>
                    <a:effectLst/>
                    <a:latin typeface="+mj-lt"/>
                    <a:ea typeface="Calibri" panose="020F0502020204030204" pitchFamily="34" charset="0"/>
                    <a:cs typeface="Times New Roman" panose="02020603050405020304" pitchFamily="18" charset="0"/>
                  </a:rPr>
                  <a:t>, and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2400" dirty="0">
                    <a:solidFill>
                      <a:schemeClr val="tx1"/>
                    </a:solidFill>
                    <a:effectLst/>
                    <a:latin typeface="+mj-lt"/>
                    <a:ea typeface="Calibri" panose="020F0502020204030204" pitchFamily="34" charset="0"/>
                    <a:cs typeface="Times New Roman" panose="02020603050405020304" pitchFamily="18" charset="0"/>
                  </a:rPr>
                  <a:t> are the number of hours/year or 8760 hours.</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pgen</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LsF</m:t>
                          </m:r>
                        </m:e>
                      </m:d>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sub>
                      </m:sSub>
                    </m:oMath>
                  </m:oMathPara>
                </a14:m>
                <a:endParaRPr lang="en-US" sz="2400" baseline="-25000" dirty="0">
                  <a:solidFill>
                    <a:schemeClr val="tx1"/>
                  </a:solidFill>
                  <a:latin typeface="+mj-lt"/>
                  <a:cs typeface="Times New Roman" panose="02020603050405020304" pitchFamily="18" charset="0"/>
                </a:endParaRPr>
              </a:p>
              <a:p>
                <a:pPr marL="400041" lvl="1" indent="0" algn="just">
                  <a:spcBef>
                    <a:spcPts val="0"/>
                  </a:spcBef>
                  <a:spcAft>
                    <a:spcPts val="0"/>
                  </a:spcAft>
                  <a:buNone/>
                </a:pPr>
                <a:r>
                  <a:rPr lang="en-US" sz="2400" dirty="0">
                    <a:solidFill>
                      <a:schemeClr val="tx1"/>
                    </a:solidFill>
                    <a:latin typeface="+mj-lt"/>
                    <a:cs typeface="Times New Roman" panose="02020603050405020304" pitchFamily="18" charset="0"/>
                  </a:rPr>
                  <a:t>where </a:t>
                </a:r>
                <a14:m>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pgen</m:t>
                        </m:r>
                      </m:sub>
                    </m:sSub>
                  </m:oMath>
                </a14:m>
                <a:r>
                  <a:rPr lang="en-US" sz="2400" dirty="0">
                    <a:solidFill>
                      <a:schemeClr val="tx1"/>
                    </a:solidFill>
                    <a:latin typeface="+mj-lt"/>
                    <a:cs typeface="Times New Roman" panose="02020603050405020304" pitchFamily="18" charset="0"/>
                  </a:rPr>
                  <a:t> is the incremental cost of the peak generation per kWh, </a:t>
                </a:r>
                <a14:m>
                  <m:oMath xmlns:m="http://schemas.openxmlformats.org/officeDocument/2006/math">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LsF</m:t>
                    </m:r>
                  </m:oMath>
                </a14:m>
                <a:r>
                  <a:rPr lang="en-US" sz="2400" dirty="0">
                    <a:solidFill>
                      <a:schemeClr val="tx1"/>
                    </a:solidFill>
                    <a:latin typeface="+mj-lt"/>
                    <a:cs typeface="Times New Roman" panose="02020603050405020304" pitchFamily="18" charset="0"/>
                  </a:rPr>
                  <a:t> is the loss factor in </a:t>
                </a:r>
                <a:r>
                  <a:rPr lang="en-US" sz="2400" dirty="0" err="1">
                    <a:solidFill>
                      <a:schemeClr val="tx1"/>
                    </a:solidFill>
                    <a:latin typeface="+mj-lt"/>
                    <a:cs typeface="Times New Roman" panose="02020603050405020304" pitchFamily="18" charset="0"/>
                  </a:rPr>
                  <a:t>pu</a:t>
                </a:r>
                <a:r>
                  <a:rPr lang="en-US" sz="2400" dirty="0">
                    <a:solidFill>
                      <a:schemeClr val="tx1"/>
                    </a:solidFill>
                    <a:latin typeface="+mj-lt"/>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𝑃</m:t>
                    </m:r>
                  </m:oMath>
                </a14:m>
                <a:r>
                  <a:rPr lang="en-US" sz="2400" dirty="0">
                    <a:solidFill>
                      <a:schemeClr val="tx1"/>
                    </a:solidFill>
                    <a:latin typeface="+mj-lt"/>
                    <a:cs typeface="Times New Roman" panose="02020603050405020304" pitchFamily="18" charset="0"/>
                  </a:rPr>
                  <a:t> is the peak load of the transformer in </a:t>
                </a:r>
                <a:r>
                  <a:rPr lang="en-US" sz="2400" dirty="0" err="1">
                    <a:solidFill>
                      <a:schemeClr val="tx1"/>
                    </a:solidFill>
                    <a:latin typeface="+mj-lt"/>
                    <a:cs typeface="Times New Roman" panose="02020603050405020304" pitchFamily="18" charset="0"/>
                  </a:rPr>
                  <a:t>pu</a:t>
                </a:r>
                <a:r>
                  <a:rPr lang="en-US" sz="2400" dirty="0">
                    <a:solidFill>
                      <a:schemeClr val="tx1"/>
                    </a:solidFill>
                    <a:latin typeface="+mj-lt"/>
                    <a:cs typeface="Times New Roman" panose="02020603050405020304" pitchFamily="18" charset="0"/>
                  </a:rPr>
                  <a:t>, and </a:t>
                </a:r>
                <a14:m>
                  <m:oMath xmlns:m="http://schemas.openxmlformats.org/officeDocument/2006/math">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𝐿</m:t>
                        </m:r>
                      </m:e>
                      <m:sub>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cu</m:t>
                        </m:r>
                      </m:sub>
                    </m:sSub>
                  </m:oMath>
                </a14:m>
                <a:r>
                  <a:rPr lang="en-US" sz="2400" dirty="0">
                    <a:solidFill>
                      <a:schemeClr val="tx1"/>
                    </a:solidFill>
                    <a:latin typeface="+mj-lt"/>
                    <a:cs typeface="Times New Roman" panose="02020603050405020304" pitchFamily="18" charset="0"/>
                  </a:rPr>
                  <a:t> are the copper </a:t>
                </a:r>
                <a:r>
                  <a:rPr lang="en-US" sz="2400" dirty="0" err="1">
                    <a:solidFill>
                      <a:schemeClr val="tx1"/>
                    </a:solidFill>
                    <a:latin typeface="+mj-lt"/>
                    <a:cs typeface="Times New Roman" panose="02020603050405020304" pitchFamily="18" charset="0"/>
                  </a:rPr>
                  <a:t>loasses</a:t>
                </a:r>
                <a:r>
                  <a:rPr lang="en-US" sz="2400" dirty="0">
                    <a:solidFill>
                      <a:schemeClr val="tx1"/>
                    </a:solidFill>
                    <a:latin typeface="+mj-lt"/>
                    <a:cs typeface="Times New Roman" panose="02020603050405020304" pitchFamily="18" charset="0"/>
                  </a:rPr>
                  <a:t> of the transformer at the rated load.</a:t>
                </a:r>
              </a:p>
            </p:txBody>
          </p:sp>
        </mc:Choice>
        <mc:Fallback xmlns="">
          <p:sp>
            <p:nvSpPr>
              <p:cNvPr id="8" name="Content Placeholder 7">
                <a:extLst>
                  <a:ext uri="{FF2B5EF4-FFF2-40B4-BE49-F238E27FC236}">
                    <a16:creationId xmlns:a16="http://schemas.microsoft.com/office/drawing/2014/main" id="{CFFCA60E-1751-5941-9EC9-AF3E6FD4F497}"/>
                  </a:ext>
                </a:extLst>
              </p:cNvPr>
              <p:cNvSpPr>
                <a:spLocks noGrp="1" noRot="1" noChangeAspect="1" noMove="1" noResize="1" noEditPoints="1" noAdjustHandles="1" noChangeArrowheads="1" noChangeShapeType="1" noTextEdit="1"/>
              </p:cNvSpPr>
              <p:nvPr>
                <p:ph idx="1"/>
              </p:nvPr>
            </p:nvSpPr>
            <p:spPr>
              <a:xfrm>
                <a:off x="457200" y="777871"/>
                <a:ext cx="8325852" cy="5302258"/>
              </a:xfrm>
              <a:blipFill>
                <a:blip r:embed="rId2"/>
                <a:stretch>
                  <a:fillRect l="-586" t="-921" r="-1903"/>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EAE839F4-29E0-733A-A640-46CF5C381577}"/>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784934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latin typeface="+mj-lt"/>
              </a:rPr>
              <a:t>3.2 Economic Evaluation of Transformers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56</a:t>
            </a:fld>
            <a:endParaRPr lang="en-US">
              <a:latin typeface="+mj-lt"/>
            </a:endParaRPr>
          </a:p>
        </p:txBody>
      </p:sp>
      <mc:AlternateContent xmlns:mc="http://schemas.openxmlformats.org/markup-compatibility/2006" xmlns:a14="http://schemas.microsoft.com/office/drawing/2010/main">
        <mc:Choice Requires="a14">
          <p:sp>
            <p:nvSpPr>
              <p:cNvPr id="6" name="Content Placeholder 7">
                <a:extLst>
                  <a:ext uri="{FF2B5EF4-FFF2-40B4-BE49-F238E27FC236}">
                    <a16:creationId xmlns:a16="http://schemas.microsoft.com/office/drawing/2014/main" id="{C6F7AF99-AE38-6407-F890-888D61F675EB}"/>
                  </a:ext>
                </a:extLst>
              </p:cNvPr>
              <p:cNvSpPr txBox="1">
                <a:spLocks/>
              </p:cNvSpPr>
              <p:nvPr/>
            </p:nvSpPr>
            <p:spPr bwMode="auto">
              <a:xfrm>
                <a:off x="368300" y="994604"/>
                <a:ext cx="8163232" cy="3209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2400" kern="0" dirty="0">
                    <a:solidFill>
                      <a:schemeClr val="tx1"/>
                    </a:solidFill>
                    <a:latin typeface="+mj-lt"/>
                    <a:cs typeface="Times New Roman" panose="02020603050405020304" pitchFamily="18" charset="0"/>
                  </a:rPr>
                  <a:t>Note that the cost of the core losses is treated differently than the cost of the copper losses. </a:t>
                </a:r>
              </a:p>
              <a:p>
                <a:pPr algn="just">
                  <a:spcBef>
                    <a:spcPts val="0"/>
                  </a:spcBef>
                  <a:spcAft>
                    <a:spcPts val="1200"/>
                  </a:spcAft>
                </a:pPr>
                <a:r>
                  <a:rPr lang="en-US" sz="2400" kern="0" dirty="0">
                    <a:solidFill>
                      <a:schemeClr val="tx1"/>
                    </a:solidFill>
                    <a:latin typeface="+mj-lt"/>
                    <a:cs typeface="Times New Roman" panose="02020603050405020304" pitchFamily="18" charset="0"/>
                  </a:rPr>
                  <a:t>The core losses are constant at all loads, but the copper losses increase with increasing load.</a:t>
                </a:r>
              </a:p>
              <a:p>
                <a:pPr algn="just">
                  <a:spcBef>
                    <a:spcPts val="0"/>
                  </a:spcBef>
                  <a:spcAft>
                    <a:spcPts val="1200"/>
                  </a:spcAft>
                </a:pPr>
                <a:r>
                  <a:rPr lang="en-US" sz="2400" kern="0" dirty="0">
                    <a:solidFill>
                      <a:schemeClr val="tx1"/>
                    </a:solidFill>
                    <a:latin typeface="+mj-lt"/>
                    <a:cs typeface="Times New Roman" panose="02020603050405020304" pitchFamily="18" charset="0"/>
                  </a:rPr>
                  <a:t>The index of the transformer is defined as:</a:t>
                </a:r>
              </a:p>
              <a:p>
                <a:pPr marL="0" indent="0" algn="ctr">
                  <a:spcBef>
                    <a:spcPts val="0"/>
                  </a:spcBef>
                  <a:spcAft>
                    <a:spcPts val="1200"/>
                  </a:spcAft>
                  <a:buFont typeface="Times" charset="0"/>
                  <a:buNone/>
                </a:pPr>
                <a:r>
                  <a:rPr lang="en-US" sz="2400" kern="0" dirty="0">
                    <a:solidFill>
                      <a:schemeClr val="tx1"/>
                    </a:solidFill>
                    <a:latin typeface="+mj-lt"/>
                    <a:ea typeface="Calibri" panose="020F0502020204030204" pitchFamily="34" charset="0"/>
                    <a:cs typeface="Times New Roman" panose="02020603050405020304" pitchFamily="18" charset="0"/>
                  </a:rPr>
                  <a:t>Economic Performance Index </a:t>
                </a:r>
                <a14:m>
                  <m:oMath xmlns:m="http://schemas.openxmlformats.org/officeDocument/2006/math">
                    <m: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AC</m:t>
                            </m:r>
                          </m:e>
                          <m:sub>
                            <m:r>
                              <a:rPr lang="en-US" sz="24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sub>
                        </m:sSub>
                      </m:num>
                      <m:den>
                        <m:r>
                          <m:rPr>
                            <m:sty m:val="p"/>
                          </m:rPr>
                          <a:rPr lang="en-US" sz="24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kVA</m:t>
                        </m:r>
                      </m:den>
                    </m:f>
                  </m:oMath>
                </a14:m>
                <a:r>
                  <a:rPr lang="en-US" sz="2400" kern="0" dirty="0">
                    <a:solidFill>
                      <a:schemeClr val="tx1"/>
                    </a:solidFill>
                    <a:latin typeface="+mj-lt"/>
                    <a:ea typeface="Calibri" panose="020F0502020204030204" pitchFamily="34" charset="0"/>
                    <a:cs typeface="Times New Roman" panose="02020603050405020304" pitchFamily="18" charset="0"/>
                  </a:rPr>
                  <a:t> </a:t>
                </a:r>
              </a:p>
              <a:p>
                <a:pPr marL="0" indent="0" algn="just">
                  <a:spcBef>
                    <a:spcPts val="0"/>
                  </a:spcBef>
                  <a:spcAft>
                    <a:spcPts val="1200"/>
                  </a:spcAft>
                  <a:buFont typeface="Times" charset="0"/>
                  <a:buNone/>
                </a:pPr>
                <a:endParaRPr lang="en-US" sz="1400" kern="0" dirty="0">
                  <a:solidFill>
                    <a:schemeClr val="tx1"/>
                  </a:solidFill>
                  <a:latin typeface="+mj-lt"/>
                  <a:cs typeface="Times New Roman" panose="02020603050405020304" pitchFamily="18" charset="0"/>
                </a:endParaRPr>
              </a:p>
            </p:txBody>
          </p:sp>
        </mc:Choice>
        <mc:Fallback xmlns="">
          <p:sp>
            <p:nvSpPr>
              <p:cNvPr id="6" name="Content Placeholder 7">
                <a:extLst>
                  <a:ext uri="{FF2B5EF4-FFF2-40B4-BE49-F238E27FC236}">
                    <a16:creationId xmlns:a16="http://schemas.microsoft.com/office/drawing/2014/main" id="{C6F7AF99-AE38-6407-F890-888D61F675EB}"/>
                  </a:ext>
                </a:extLst>
              </p:cNvPr>
              <p:cNvSpPr txBox="1">
                <a:spLocks noRot="1" noChangeAspect="1" noMove="1" noResize="1" noEditPoints="1" noAdjustHandles="1" noChangeArrowheads="1" noChangeShapeType="1" noTextEdit="1"/>
              </p:cNvSpPr>
              <p:nvPr/>
            </p:nvSpPr>
            <p:spPr bwMode="auto">
              <a:xfrm>
                <a:off x="368300" y="994604"/>
                <a:ext cx="8163232" cy="3209096"/>
              </a:xfrm>
              <a:prstGeom prst="rect">
                <a:avLst/>
              </a:prstGeom>
              <a:blipFill>
                <a:blip r:embed="rId2"/>
                <a:stretch>
                  <a:fillRect l="-597" t="-1518" r="-1119"/>
                </a:stretch>
              </a:blipFill>
              <a:ln w="9525">
                <a:noFill/>
                <a:miter lim="800000"/>
                <a:headEnd/>
                <a:tailEnd/>
              </a:ln>
              <a:effectLst/>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EAE839F4-29E0-733A-A640-46CF5C381577}"/>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028572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76010-767C-87DE-BF84-C4F79C12CB1C}"/>
              </a:ext>
            </a:extLst>
          </p:cNvPr>
          <p:cNvSpPr>
            <a:spLocks noGrp="1"/>
          </p:cNvSpPr>
          <p:nvPr>
            <p:ph type="title"/>
          </p:nvPr>
        </p:nvSpPr>
        <p:spPr/>
        <p:txBody>
          <a:bodyPr/>
          <a:lstStyle/>
          <a:p>
            <a:r>
              <a:rPr lang="en-US" altLang="zh-CN" sz="2800" dirty="0">
                <a:latin typeface="+mj-lt"/>
              </a:rPr>
              <a:t>3.2 Economic Evaluation of Transformers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B364030-76D7-D5C3-9D5D-F50E68706D2B}"/>
                  </a:ext>
                </a:extLst>
              </p:cNvPr>
              <p:cNvSpPr>
                <a:spLocks noGrp="1"/>
              </p:cNvSpPr>
              <p:nvPr>
                <p:ph idx="1"/>
              </p:nvPr>
            </p:nvSpPr>
            <p:spPr>
              <a:xfrm>
                <a:off x="360948" y="916595"/>
                <a:ext cx="6426460" cy="483137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Example</a:t>
                </a:r>
                <a:endParaRPr kumimoji="0" lang="en-US" altLang="zh-CN" sz="2000" b="1" i="0" u="none" strike="noStrike" kern="0" cap="none" spc="0" normalizeH="0" baseline="0" noProof="0" dirty="0">
                  <a:ln>
                    <a:noFill/>
                  </a:ln>
                  <a:solidFill>
                    <a:srgbClr val="000000"/>
                  </a:solidFill>
                  <a:effectLst/>
                  <a:uLnTx/>
                  <a:uFillTx/>
                  <a:latin typeface="Calibri"/>
                  <a:ea typeface="+mn-ea"/>
                  <a:cs typeface="+mn-cs"/>
                </a:endParaRPr>
              </a:p>
              <a:p>
                <a:r>
                  <a:rPr lang="en-US" altLang="zh-CN" sz="2000" dirty="0">
                    <a:solidFill>
                      <a:schemeClr val="tx1"/>
                    </a:solidFill>
                  </a:rPr>
                  <a:t>For a 100‐kVA pad mount transformer, the data are given in </a:t>
                </a:r>
                <a:r>
                  <a:rPr lang="en-US" altLang="zh-CN" sz="2000" dirty="0" err="1">
                    <a:solidFill>
                      <a:schemeClr val="tx1"/>
                    </a:solidFill>
                  </a:rPr>
                  <a:t>theTable</a:t>
                </a:r>
                <a:r>
                  <a:rPr lang="en-US" altLang="zh-CN" sz="2000" dirty="0">
                    <a:solidFill>
                      <a:schemeClr val="tx1"/>
                    </a:solidFill>
                  </a:rPr>
                  <a:t>. Compute the total annual cost and the economic performance index of the transformer.</a:t>
                </a:r>
              </a:p>
              <a:p>
                <a:pPr marL="0" indent="0">
                  <a:buNone/>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Solution</a:t>
                </a:r>
                <a:endParaRPr lang="en-US" altLang="zh-CN" sz="2000" dirty="0">
                  <a:solidFill>
                    <a:schemeClr val="tx1"/>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CN" sz="2000" i="1">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𝐶</m:t>
                          </m:r>
                        </m:e>
                        <m:sub>
                          <m:r>
                            <a:rPr lang="en-US" altLang="zh-CN" sz="2000" i="1">
                              <a:solidFill>
                                <a:schemeClr val="tx1"/>
                              </a:solidFill>
                              <a:latin typeface="Cambria Math" panose="02040503050406030204" pitchFamily="18" charset="0"/>
                            </a:rPr>
                            <m:t>𝑒𝑥</m:t>
                          </m:r>
                        </m:sub>
                      </m:sSub>
                      <m:r>
                        <a:rPr lang="en-US" altLang="zh-CN" sz="2000" i="1">
                          <a:solidFill>
                            <a:schemeClr val="tx1"/>
                          </a:solidFill>
                          <a:latin typeface="Cambria Math" panose="02040503050406030204" pitchFamily="18" charset="0"/>
                        </a:rPr>
                        <m:t>= 0.015 ∗ 100 ∗ 5 ∗ 0.25 = 1.875 </m:t>
                      </m:r>
                      <m:r>
                        <a:rPr lang="en-US" altLang="zh-CN" sz="2000" i="1">
                          <a:solidFill>
                            <a:schemeClr val="tx1"/>
                          </a:solidFill>
                          <a:latin typeface="Cambria Math" panose="02040503050406030204" pitchFamily="18" charset="0"/>
                        </a:rPr>
                        <m:t>𝑈𝑆𝐷</m:t>
                      </m:r>
                    </m:oMath>
                  </m:oMathPara>
                </a14:m>
                <a:endParaRPr lang="en-US" altLang="zh-CN" sz="2000" i="1" dirty="0">
                  <a:solidFill>
                    <a:schemeClr val="tx1"/>
                  </a:solidFill>
                  <a:latin typeface="Cambria Math" panose="02040503050406030204" pitchFamily="18" charset="0"/>
                </a:endParaRPr>
              </a:p>
              <a:p>
                <a:pPr marL="0" indent="0" algn="ctr">
                  <a:buNone/>
                </a:pPr>
                <a:r>
                  <a:rPr lang="de-DE" altLang="zh-CN" sz="2000" dirty="0">
                    <a:solidFill>
                      <a:schemeClr val="tx1"/>
                    </a:solidFill>
                  </a:rPr>
                  <a:t>C_cl = (600 * 0.25 + 0.025 * 8760) * 0.37 = 136.53 USD</a:t>
                </a:r>
              </a:p>
              <a:p>
                <a:pPr marL="0" indent="0" algn="ctr">
                  <a:buNone/>
                </a:pPr>
                <a14:m>
                  <m:oMathPara xmlns:m="http://schemas.openxmlformats.org/officeDocument/2006/math">
                    <m:oMathParaPr>
                      <m:jc m:val="centerGroup"/>
                    </m:oMathParaPr>
                    <m:oMath xmlns:m="http://schemas.openxmlformats.org/officeDocument/2006/math">
                      <m:sSub>
                        <m:sSubPr>
                          <m:ctrlPr>
                            <a:rPr lang="pl-PL" altLang="zh-CN" sz="2000" i="1">
                              <a:solidFill>
                                <a:schemeClr val="tx1"/>
                              </a:solidFill>
                              <a:latin typeface="Cambria Math" panose="02040503050406030204" pitchFamily="18" charset="0"/>
                            </a:rPr>
                          </m:ctrlPr>
                        </m:sSubPr>
                        <m:e>
                          <m:r>
                            <a:rPr lang="pl-PL" altLang="zh-CN" sz="2000" i="1">
                              <a:solidFill>
                                <a:schemeClr val="tx1"/>
                              </a:solidFill>
                              <a:latin typeface="Cambria Math" panose="02040503050406030204" pitchFamily="18" charset="0"/>
                            </a:rPr>
                            <m:t>𝐶</m:t>
                          </m:r>
                        </m:e>
                        <m:sub>
                          <m:r>
                            <a:rPr lang="pl-PL" altLang="zh-CN" sz="2000" i="1">
                              <a:solidFill>
                                <a:schemeClr val="tx1"/>
                              </a:solidFill>
                              <a:latin typeface="Cambria Math" panose="02040503050406030204" pitchFamily="18" charset="0"/>
                            </a:rPr>
                            <m:t>𝑐𝑢</m:t>
                          </m:r>
                        </m:sub>
                      </m:sSub>
                      <m:r>
                        <a:rPr lang="pl-PL" altLang="zh-CN" sz="2000" i="1">
                          <a:solidFill>
                            <a:schemeClr val="tx1"/>
                          </a:solidFill>
                          <a:latin typeface="Cambria Math" panose="02040503050406030204" pitchFamily="18" charset="0"/>
                        </a:rPr>
                        <m:t>= </m:t>
                      </m:r>
                      <m:d>
                        <m:dPr>
                          <m:ctrlPr>
                            <a:rPr lang="pl-PL" altLang="zh-CN" sz="2000" i="1">
                              <a:solidFill>
                                <a:schemeClr val="tx1"/>
                              </a:solidFill>
                              <a:latin typeface="Cambria Math" panose="02040503050406030204" pitchFamily="18" charset="0"/>
                            </a:rPr>
                          </m:ctrlPr>
                        </m:dPr>
                        <m:e>
                          <m:r>
                            <a:rPr lang="pl-PL" altLang="zh-CN" sz="2000" i="1">
                              <a:solidFill>
                                <a:schemeClr val="tx1"/>
                              </a:solidFill>
                              <a:latin typeface="Cambria Math" panose="02040503050406030204" pitchFamily="18" charset="0"/>
                            </a:rPr>
                            <m:t>600 ∗ 0.25 + 0.05 ∗ 8760 ∗ 0.36</m:t>
                          </m:r>
                        </m:e>
                      </m:d>
                      <m:d>
                        <m:dPr>
                          <m:ctrlPr>
                            <a:rPr lang="pl-PL" altLang="zh-CN" sz="2000" i="1">
                              <a:solidFill>
                                <a:schemeClr val="tx1"/>
                              </a:solidFill>
                              <a:latin typeface="Cambria Math" panose="02040503050406030204" pitchFamily="18" charset="0"/>
                            </a:rPr>
                          </m:ctrlPr>
                        </m:dPr>
                        <m:e>
                          <m:r>
                            <a:rPr lang="pl-PL" altLang="zh-CN" sz="2000" i="1">
                              <a:solidFill>
                                <a:schemeClr val="tx1"/>
                              </a:solidFill>
                              <a:latin typeface="Cambria Math" panose="02040503050406030204" pitchFamily="18" charset="0"/>
                            </a:rPr>
                            <m:t>1.0</m:t>
                          </m:r>
                        </m:e>
                      </m:d>
                      <m:r>
                        <a:rPr lang="pl-PL" altLang="zh-CN" sz="2000" i="1">
                          <a:solidFill>
                            <a:schemeClr val="tx1"/>
                          </a:solidFill>
                          <a:latin typeface="Cambria Math" panose="02040503050406030204" pitchFamily="18" charset="0"/>
                        </a:rPr>
                        <m:t>2 ∗ 1.17 = 359.98 </m:t>
                      </m:r>
                      <m:r>
                        <a:rPr lang="pl-PL" altLang="zh-CN" sz="2000" i="1">
                          <a:solidFill>
                            <a:schemeClr val="tx1"/>
                          </a:solidFill>
                          <a:latin typeface="Cambria Math" panose="02040503050406030204" pitchFamily="18" charset="0"/>
                        </a:rPr>
                        <m:t>𝑈𝑆𝐷</m:t>
                      </m:r>
                    </m:oMath>
                  </m:oMathPara>
                </a14:m>
                <a:endParaRPr lang="en-US" altLang="zh-CN" sz="2000" i="1" dirty="0">
                  <a:solidFill>
                    <a:schemeClr val="tx1"/>
                  </a:solidFill>
                  <a:latin typeface="Cambria Math" panose="02040503050406030204" pitchFamily="18" charset="0"/>
                </a:endParaRPr>
              </a:p>
              <a:p>
                <a:pPr marL="0" indent="0" algn="ctr">
                  <a:buNone/>
                </a:pPr>
                <a:r>
                  <a:rPr lang="pl-PL" altLang="zh-CN" sz="2000" dirty="0">
                    <a:solidFill>
                      <a:schemeClr val="tx1"/>
                    </a:solidFill>
                  </a:rPr>
                  <a:t>OPEX = 1.875 + 136.53 + 359.98 = 498.39 USDT</a:t>
                </a:r>
                <a:endParaRPr lang="en-US" altLang="zh-CN" sz="2000" dirty="0">
                  <a:solidFill>
                    <a:schemeClr val="tx1"/>
                  </a:solidFill>
                </a:endParaRPr>
              </a:p>
              <a:p>
                <a:endParaRPr lang="en-US" altLang="zh-CN" sz="2000" dirty="0">
                  <a:solidFill>
                    <a:schemeClr val="tx1"/>
                  </a:solidFill>
                </a:endParaRPr>
              </a:p>
              <a:p>
                <a:r>
                  <a:rPr lang="en-US" altLang="zh-CN" sz="2000" dirty="0">
                    <a:solidFill>
                      <a:schemeClr val="tx1"/>
                    </a:solidFill>
                  </a:rPr>
                  <a:t>Total Annual cost: ACT = 3000 × 0.25 + 498.39 = $1248.39</a:t>
                </a:r>
              </a:p>
              <a:p>
                <a:r>
                  <a:rPr lang="en-US" altLang="zh-CN" sz="2000" dirty="0">
                    <a:solidFill>
                      <a:schemeClr val="tx1"/>
                    </a:solidFill>
                  </a:rPr>
                  <a:t>Economic Performance Index = 1248.39/100 = $12.48/kVA</a:t>
                </a:r>
              </a:p>
              <a:p>
                <a:endParaRPr lang="zh-CN" altLang="en-US" sz="1600" dirty="0">
                  <a:solidFill>
                    <a:schemeClr val="tx1"/>
                  </a:solidFill>
                </a:endParaRPr>
              </a:p>
            </p:txBody>
          </p:sp>
        </mc:Choice>
        <mc:Fallback xmlns="">
          <p:sp>
            <p:nvSpPr>
              <p:cNvPr id="3" name="内容占位符 2">
                <a:extLst>
                  <a:ext uri="{FF2B5EF4-FFF2-40B4-BE49-F238E27FC236}">
                    <a16:creationId xmlns:a16="http://schemas.microsoft.com/office/drawing/2014/main" id="{CB364030-76D7-D5C3-9D5D-F50E68706D2B}"/>
                  </a:ext>
                </a:extLst>
              </p:cNvPr>
              <p:cNvSpPr>
                <a:spLocks noGrp="1" noRot="1" noChangeAspect="1" noMove="1" noResize="1" noEditPoints="1" noAdjustHandles="1" noChangeArrowheads="1" noChangeShapeType="1" noTextEdit="1"/>
              </p:cNvSpPr>
              <p:nvPr>
                <p:ph idx="1"/>
              </p:nvPr>
            </p:nvSpPr>
            <p:spPr>
              <a:xfrm>
                <a:off x="360948" y="916595"/>
                <a:ext cx="6426460" cy="4831370"/>
              </a:xfrm>
              <a:blipFill>
                <a:blip r:embed="rId2"/>
                <a:stretch>
                  <a:fillRect l="-949" t="-631" r="-1613" b="-1135"/>
                </a:stretch>
              </a:blipFill>
            </p:spPr>
            <p:txBody>
              <a:bodyPr/>
              <a:lstStyle/>
              <a:p>
                <a:r>
                  <a:rPr lang="en-US">
                    <a:noFill/>
                  </a:rPr>
                  <a:t> </a:t>
                </a:r>
              </a:p>
            </p:txBody>
          </p:sp>
        </mc:Fallback>
      </mc:AlternateContent>
      <p:sp>
        <p:nvSpPr>
          <p:cNvPr id="5" name="灯片编号占位符 4">
            <a:extLst>
              <a:ext uri="{FF2B5EF4-FFF2-40B4-BE49-F238E27FC236}">
                <a16:creationId xmlns:a16="http://schemas.microsoft.com/office/drawing/2014/main" id="{F54D1FA2-59F7-6594-1B01-F0FEB4504A15}"/>
              </a:ext>
            </a:extLst>
          </p:cNvPr>
          <p:cNvSpPr>
            <a:spLocks noGrp="1"/>
          </p:cNvSpPr>
          <p:nvPr>
            <p:ph type="sldNum" sz="quarter" idx="12"/>
          </p:nvPr>
        </p:nvSpPr>
        <p:spPr/>
        <p:txBody>
          <a:bodyPr/>
          <a:lstStyle/>
          <a:p>
            <a:fld id="{98783A6C-F2E5-470E-8F07-6DF2D28172F3}" type="slidenum">
              <a:rPr lang="en-US" smtClean="0"/>
              <a:t>57</a:t>
            </a:fld>
            <a:endParaRPr lang="en-US"/>
          </a:p>
        </p:txBody>
      </p:sp>
      <p:pic>
        <p:nvPicPr>
          <p:cNvPr id="7" name="图片 6">
            <a:extLst>
              <a:ext uri="{FF2B5EF4-FFF2-40B4-BE49-F238E27FC236}">
                <a16:creationId xmlns:a16="http://schemas.microsoft.com/office/drawing/2014/main" id="{6D72FC72-2722-A75A-F0CA-F72F22754261}"/>
              </a:ext>
            </a:extLst>
          </p:cNvPr>
          <p:cNvPicPr>
            <a:picLocks noChangeAspect="1"/>
          </p:cNvPicPr>
          <p:nvPr/>
        </p:nvPicPr>
        <p:blipFill>
          <a:blip r:embed="rId3"/>
          <a:stretch>
            <a:fillRect/>
          </a:stretch>
        </p:blipFill>
        <p:spPr>
          <a:xfrm>
            <a:off x="6927945" y="1183093"/>
            <a:ext cx="1663771" cy="4092579"/>
          </a:xfrm>
          <a:prstGeom prst="rect">
            <a:avLst/>
          </a:prstGeom>
        </p:spPr>
      </p:pic>
      <p:sp>
        <p:nvSpPr>
          <p:cNvPr id="8" name="文本框 7">
            <a:extLst>
              <a:ext uri="{FF2B5EF4-FFF2-40B4-BE49-F238E27FC236}">
                <a16:creationId xmlns:a16="http://schemas.microsoft.com/office/drawing/2014/main" id="{94E13D4B-BF94-A09D-A815-BA9067683A7F}"/>
              </a:ext>
            </a:extLst>
          </p:cNvPr>
          <p:cNvSpPr txBox="1"/>
          <p:nvPr/>
        </p:nvSpPr>
        <p:spPr>
          <a:xfrm>
            <a:off x="6832860" y="5286299"/>
            <a:ext cx="1853940" cy="461665"/>
          </a:xfrm>
          <a:prstGeom prst="rect">
            <a:avLst/>
          </a:prstGeom>
          <a:noFill/>
        </p:spPr>
        <p:txBody>
          <a:bodyPr wrap="square" rtlCol="0">
            <a:spAutoFit/>
          </a:bodyPr>
          <a:lstStyle/>
          <a:p>
            <a:r>
              <a:rPr lang="nn-NO" altLang="zh-CN" sz="1200" dirty="0">
                <a:latin typeface="+mj-lt"/>
              </a:rPr>
              <a:t>Table: Data for a 100‐kVA pad mount transformer.</a:t>
            </a:r>
            <a:endParaRPr lang="zh-CN" altLang="en-US" sz="1200" dirty="0">
              <a:latin typeface="+mj-lt"/>
            </a:endParaRPr>
          </a:p>
        </p:txBody>
      </p:sp>
      <p:sp>
        <p:nvSpPr>
          <p:cNvPr id="6" name="Footer Placeholder 4">
            <a:extLst>
              <a:ext uri="{FF2B5EF4-FFF2-40B4-BE49-F238E27FC236}">
                <a16:creationId xmlns:a16="http://schemas.microsoft.com/office/drawing/2014/main" id="{92857016-FD7E-73C0-A961-34263B31BBB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580785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Tariffs and Pricing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58</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165100" y="1028721"/>
            <a:ext cx="8813800" cy="3714738"/>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Unlike the transmission systems, which are regulated by the Federal Energy Regulatory Commission, distribution systems are regulated at the state levels. </a:t>
            </a:r>
          </a:p>
          <a:p>
            <a:pPr algn="just">
              <a:spcBef>
                <a:spcPts val="0"/>
              </a:spcBef>
              <a:spcAft>
                <a:spcPts val="1200"/>
              </a:spcAft>
            </a:pPr>
            <a:r>
              <a:rPr lang="en-US" sz="2400" dirty="0">
                <a:solidFill>
                  <a:schemeClr val="tx1"/>
                </a:solidFill>
                <a:latin typeface="+mj-lt"/>
                <a:cs typeface="Times New Roman" panose="02020603050405020304" pitchFamily="18" charset="0"/>
              </a:rPr>
              <a:t>Electric distribution utilities have an obligation to serve all the customers in their service territory while maintaining a certain level of reliability. </a:t>
            </a:r>
          </a:p>
          <a:p>
            <a:pPr algn="just">
              <a:spcBef>
                <a:spcPts val="0"/>
              </a:spcBef>
              <a:spcAft>
                <a:spcPts val="1200"/>
              </a:spcAft>
            </a:pPr>
            <a:r>
              <a:rPr lang="en-US" sz="2400" dirty="0">
                <a:solidFill>
                  <a:schemeClr val="tx1"/>
                </a:solidFill>
                <a:latin typeface="+mj-lt"/>
                <a:cs typeface="Times New Roman" panose="02020603050405020304" pitchFamily="18" charset="0"/>
              </a:rPr>
              <a:t>The utilities build, upgrade, and maintain the system to fulfill the obligation. The state corporation commissions allow utilities to include some of these expenses into the rate base. </a:t>
            </a:r>
          </a:p>
        </p:txBody>
      </p:sp>
      <p:sp>
        <p:nvSpPr>
          <p:cNvPr id="3" name="Footer Placeholder 4">
            <a:extLst>
              <a:ext uri="{FF2B5EF4-FFF2-40B4-BE49-F238E27FC236}">
                <a16:creationId xmlns:a16="http://schemas.microsoft.com/office/drawing/2014/main" id="{FFD7B02D-672C-5BD9-AB68-FE7D31EA8C5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13148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Tariffs and Pricing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59</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165100" y="1136661"/>
            <a:ext cx="8813800" cy="2165338"/>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In other words, the utilities recoup these expenses over time through revenues collected through bills.</a:t>
            </a:r>
          </a:p>
          <a:p>
            <a:pPr algn="just">
              <a:spcBef>
                <a:spcPts val="0"/>
              </a:spcBef>
              <a:spcAft>
                <a:spcPts val="1200"/>
              </a:spcAft>
            </a:pPr>
            <a:r>
              <a:rPr lang="en-US" sz="2400" dirty="0">
                <a:solidFill>
                  <a:schemeClr val="tx1"/>
                </a:solidFill>
                <a:latin typeface="+mj-lt"/>
                <a:cs typeface="Times New Roman" panose="02020603050405020304" pitchFamily="18" charset="0"/>
              </a:rPr>
              <a:t>Every state has a different model, but there are many common elements to the electricity bills, and we will explore them in this section.</a:t>
            </a:r>
          </a:p>
        </p:txBody>
      </p:sp>
      <p:sp>
        <p:nvSpPr>
          <p:cNvPr id="3" name="Footer Placeholder 4">
            <a:extLst>
              <a:ext uri="{FF2B5EF4-FFF2-40B4-BE49-F238E27FC236}">
                <a16:creationId xmlns:a16="http://schemas.microsoft.com/office/drawing/2014/main" id="{FFD7B02D-672C-5BD9-AB68-FE7D31EA8C5C}"/>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9164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6</a:t>
            </a:fld>
            <a:endParaRPr lang="en-US">
              <a:latin typeface="+mn-lt"/>
            </a:endParaRPr>
          </a:p>
        </p:txBody>
      </p:sp>
      <p:sp>
        <p:nvSpPr>
          <p:cNvPr id="9" name="Title 1">
            <a:extLst>
              <a:ext uri="{FF2B5EF4-FFF2-40B4-BE49-F238E27FC236}">
                <a16:creationId xmlns:a16="http://schemas.microsoft.com/office/drawing/2014/main" id="{95A91DE5-E7CA-9348-FC73-4AF41FCC68B1}"/>
              </a:ext>
            </a:extLst>
          </p:cNvPr>
          <p:cNvSpPr txBox="1">
            <a:spLocks/>
          </p:cNvSpPr>
          <p:nvPr/>
        </p:nvSpPr>
        <p:spPr bwMode="auto">
          <a:xfrm>
            <a:off x="457200" y="777871"/>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2.2 Inflation</a:t>
            </a:r>
          </a:p>
        </p:txBody>
      </p:sp>
      <p:sp>
        <p:nvSpPr>
          <p:cNvPr id="10" name="Content Placeholder 2">
            <a:extLst>
              <a:ext uri="{FF2B5EF4-FFF2-40B4-BE49-F238E27FC236}">
                <a16:creationId xmlns:a16="http://schemas.microsoft.com/office/drawing/2014/main" id="{4E530614-D8FB-AB0F-04DB-8DB7A1073CD0}"/>
              </a:ext>
            </a:extLst>
          </p:cNvPr>
          <p:cNvSpPr txBox="1">
            <a:spLocks/>
          </p:cNvSpPr>
          <p:nvPr/>
        </p:nvSpPr>
        <p:spPr bwMode="auto">
          <a:xfrm>
            <a:off x="457200" y="1214050"/>
            <a:ext cx="8229600" cy="234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400"/>
              </a:spcBef>
              <a:spcAft>
                <a:spcPts val="400"/>
              </a:spcAft>
            </a:pPr>
            <a:r>
              <a:rPr lang="en-US" sz="2400" kern="0" dirty="0">
                <a:solidFill>
                  <a:schemeClr val="tx1"/>
                </a:solidFill>
                <a:cs typeface="Times New Roman" panose="02020603050405020304" pitchFamily="18" charset="0"/>
              </a:rPr>
              <a:t>Inflation is the rate at which the price of goods and services increases with time. </a:t>
            </a:r>
          </a:p>
          <a:p>
            <a:pPr algn="just">
              <a:spcBef>
                <a:spcPts val="400"/>
              </a:spcBef>
              <a:spcAft>
                <a:spcPts val="400"/>
              </a:spcAft>
            </a:pPr>
            <a:r>
              <a:rPr lang="en-US" sz="2400" kern="0" dirty="0">
                <a:solidFill>
                  <a:schemeClr val="tx1"/>
                </a:solidFill>
                <a:cs typeface="Times New Roman" panose="02020603050405020304" pitchFamily="18" charset="0"/>
              </a:rPr>
              <a:t>Inflation in fact is an integral part of the modern economy. It varies from one year to another and from one country to another. Nobody seems alarmed if inflation stays at a small value, but everyone gets worried if its value becomes very large.</a:t>
            </a:r>
          </a:p>
          <a:p>
            <a:pPr algn="just">
              <a:spcBef>
                <a:spcPts val="400"/>
              </a:spcBef>
              <a:spcAft>
                <a:spcPts val="400"/>
              </a:spcAft>
            </a:pPr>
            <a:r>
              <a:rPr lang="en-US" sz="2400" kern="0" dirty="0">
                <a:solidFill>
                  <a:schemeClr val="tx1"/>
                </a:solidFill>
                <a:cs typeface="Times New Roman" panose="02020603050405020304" pitchFamily="18" charset="0"/>
              </a:rPr>
              <a:t>Inflation is a complex phenomenon, and its value at a given time depends on the spending behavior of people, policies of the government, international events, and many other factors. </a:t>
            </a:r>
          </a:p>
          <a:p>
            <a:pPr algn="just">
              <a:spcBef>
                <a:spcPts val="400"/>
              </a:spcBef>
              <a:spcAft>
                <a:spcPts val="400"/>
              </a:spcAft>
            </a:pPr>
            <a:r>
              <a:rPr lang="en-US" sz="2400" kern="0" dirty="0">
                <a:solidFill>
                  <a:schemeClr val="tx1"/>
                </a:solidFill>
                <a:cs typeface="Times New Roman" panose="02020603050405020304" pitchFamily="18" charset="0"/>
              </a:rPr>
              <a:t>It is almost impossible to predict inflation for the future years.</a:t>
            </a:r>
          </a:p>
        </p:txBody>
      </p:sp>
      <p:sp>
        <p:nvSpPr>
          <p:cNvPr id="6" name="Footer Placeholder 4">
            <a:extLst>
              <a:ext uri="{FF2B5EF4-FFF2-40B4-BE49-F238E27FC236}">
                <a16:creationId xmlns:a16="http://schemas.microsoft.com/office/drawing/2014/main" id="{931ECF9F-18B4-DF1A-1106-8E3EF4995D23}"/>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240323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60</a:t>
            </a:fld>
            <a:endParaRPr lang="en-US">
              <a:latin typeface="+mj-lt"/>
            </a:endParaRPr>
          </a:p>
        </p:txBody>
      </p:sp>
      <p:sp>
        <p:nvSpPr>
          <p:cNvPr id="6" name="Content Placeholder 7">
            <a:extLst>
              <a:ext uri="{FF2B5EF4-FFF2-40B4-BE49-F238E27FC236}">
                <a16:creationId xmlns:a16="http://schemas.microsoft.com/office/drawing/2014/main" id="{E9C7C3B9-882D-CCD1-78DD-6A969C231D8B}"/>
              </a:ext>
            </a:extLst>
          </p:cNvPr>
          <p:cNvSpPr txBox="1">
            <a:spLocks/>
          </p:cNvSpPr>
          <p:nvPr/>
        </p:nvSpPr>
        <p:spPr bwMode="auto">
          <a:xfrm>
            <a:off x="457200" y="777871"/>
            <a:ext cx="8163232" cy="45053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spcBef>
                <a:spcPts val="0"/>
              </a:spcBef>
              <a:spcAft>
                <a:spcPts val="1200"/>
              </a:spcAft>
              <a:buNone/>
            </a:pPr>
            <a:r>
              <a:rPr lang="en-US" altLang="zh-CN" sz="2400" b="1" dirty="0">
                <a:solidFill>
                  <a:srgbClr val="C00000"/>
                </a:solidFill>
                <a:latin typeface="+mj-lt"/>
              </a:rPr>
              <a:t>4.1.1 Energy</a:t>
            </a:r>
            <a:endParaRPr lang="en-US" sz="2400" kern="0" dirty="0">
              <a:solidFill>
                <a:srgbClr val="C00000"/>
              </a:solidFill>
              <a:latin typeface="+mj-lt"/>
              <a:cs typeface="Times New Roman" panose="02020603050405020304" pitchFamily="18" charset="0"/>
            </a:endParaRPr>
          </a:p>
          <a:p>
            <a:pPr algn="just">
              <a:spcBef>
                <a:spcPts val="0"/>
              </a:spcBef>
              <a:spcAft>
                <a:spcPts val="1200"/>
              </a:spcAft>
            </a:pPr>
            <a:r>
              <a:rPr lang="en-US" sz="2400" kern="0" dirty="0">
                <a:solidFill>
                  <a:schemeClr val="tx1"/>
                </a:solidFill>
                <a:latin typeface="+mj-lt"/>
                <a:cs typeface="Times New Roman" panose="02020603050405020304" pitchFamily="18" charset="0"/>
              </a:rPr>
              <a:t>Energy consumed by customers is measured in kilowatt‐hours (kWh) by a meter installed at the service entrance. </a:t>
            </a:r>
          </a:p>
          <a:p>
            <a:pPr algn="just">
              <a:spcBef>
                <a:spcPts val="0"/>
              </a:spcBef>
              <a:spcAft>
                <a:spcPts val="1200"/>
              </a:spcAft>
            </a:pPr>
            <a:r>
              <a:rPr lang="en-US" sz="2400" kern="0" dirty="0">
                <a:solidFill>
                  <a:schemeClr val="tx1"/>
                </a:solidFill>
                <a:latin typeface="+mj-lt"/>
                <a:cs typeface="Times New Roman" panose="02020603050405020304" pitchFamily="18" charset="0"/>
              </a:rPr>
              <a:t>The simplest form of rate charges for energy at a fixed rate irrespective of the time when it was consumed. </a:t>
            </a:r>
          </a:p>
          <a:p>
            <a:pPr algn="just">
              <a:spcBef>
                <a:spcPts val="0"/>
              </a:spcBef>
              <a:spcAft>
                <a:spcPts val="1200"/>
              </a:spcAft>
            </a:pPr>
            <a:r>
              <a:rPr lang="en-US" sz="2400" kern="0" dirty="0">
                <a:solidFill>
                  <a:schemeClr val="tx1"/>
                </a:solidFill>
                <a:latin typeface="+mj-lt"/>
                <a:cs typeface="Times New Roman" panose="02020603050405020304" pitchFamily="18" charset="0"/>
              </a:rPr>
              <a:t>For customers with large requirements, some utilities have block rates in which the first block of energy consumed has a rate and the next block of energy has a lower or higher rate. Subsequent blocks have lower or higher rates.</a:t>
            </a:r>
          </a:p>
        </p:txBody>
      </p:sp>
      <p:sp>
        <p:nvSpPr>
          <p:cNvPr id="3" name="Footer Placeholder 4">
            <a:extLst>
              <a:ext uri="{FF2B5EF4-FFF2-40B4-BE49-F238E27FC236}">
                <a16:creationId xmlns:a16="http://schemas.microsoft.com/office/drawing/2014/main" id="{956EC6BA-3175-9C86-7587-1AF12D434E9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260310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61</a:t>
            </a:fld>
            <a:endParaRPr lang="en-US">
              <a:latin typeface="+mj-lt"/>
            </a:endParaRPr>
          </a:p>
        </p:txBody>
      </p:sp>
      <p:sp>
        <p:nvSpPr>
          <p:cNvPr id="6" name="Content Placeholder 7">
            <a:extLst>
              <a:ext uri="{FF2B5EF4-FFF2-40B4-BE49-F238E27FC236}">
                <a16:creationId xmlns:a16="http://schemas.microsoft.com/office/drawing/2014/main" id="{E9C7C3B9-882D-CCD1-78DD-6A969C231D8B}"/>
              </a:ext>
            </a:extLst>
          </p:cNvPr>
          <p:cNvSpPr txBox="1">
            <a:spLocks/>
          </p:cNvSpPr>
          <p:nvPr/>
        </p:nvSpPr>
        <p:spPr bwMode="auto">
          <a:xfrm>
            <a:off x="457200" y="777871"/>
            <a:ext cx="8163232" cy="36049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spcBef>
                <a:spcPts val="0"/>
              </a:spcBef>
              <a:spcAft>
                <a:spcPts val="1200"/>
              </a:spcAft>
              <a:buNone/>
            </a:pPr>
            <a:r>
              <a:rPr lang="en-US" sz="2400" b="1" kern="0" dirty="0">
                <a:solidFill>
                  <a:srgbClr val="C00000"/>
                </a:solidFill>
                <a:latin typeface="+mj-lt"/>
                <a:cs typeface="Times New Roman" panose="02020603050405020304" pitchFamily="18" charset="0"/>
              </a:rPr>
              <a:t>4.1.2 Demand</a:t>
            </a:r>
          </a:p>
          <a:p>
            <a:pPr algn="just">
              <a:spcBef>
                <a:spcPts val="0"/>
              </a:spcBef>
              <a:spcAft>
                <a:spcPts val="1200"/>
              </a:spcAft>
            </a:pPr>
            <a:r>
              <a:rPr lang="en-US" sz="2400" kern="0" dirty="0">
                <a:solidFill>
                  <a:schemeClr val="tx1"/>
                </a:solidFill>
                <a:latin typeface="+mj-lt"/>
                <a:cs typeface="Times New Roman" panose="02020603050405020304" pitchFamily="18" charset="0"/>
              </a:rPr>
              <a:t>Demand is defined as the largest power demand (kW) measured for a specified duration during the billing period. </a:t>
            </a:r>
          </a:p>
          <a:p>
            <a:pPr algn="just">
              <a:spcBef>
                <a:spcPts val="0"/>
              </a:spcBef>
              <a:spcAft>
                <a:spcPts val="1200"/>
              </a:spcAft>
            </a:pPr>
            <a:r>
              <a:rPr lang="en-US" sz="2400" kern="0" dirty="0">
                <a:solidFill>
                  <a:schemeClr val="tx1"/>
                </a:solidFill>
                <a:latin typeface="+mj-lt"/>
                <a:cs typeface="Times New Roman" panose="02020603050405020304" pitchFamily="18" charset="0"/>
              </a:rPr>
              <a:t>For example, customers on a typical demand rate will pay for the energy consumed over the month and will also pay for the maximum one‐hour demand during the month. </a:t>
            </a:r>
          </a:p>
          <a:p>
            <a:pPr algn="just">
              <a:spcBef>
                <a:spcPts val="0"/>
              </a:spcBef>
              <a:spcAft>
                <a:spcPts val="1200"/>
              </a:spcAft>
            </a:pPr>
            <a:r>
              <a:rPr lang="en-US" sz="2400" kern="0" dirty="0">
                <a:solidFill>
                  <a:schemeClr val="tx1"/>
                </a:solidFill>
                <a:latin typeface="+mj-lt"/>
                <a:cs typeface="Times New Roman" panose="02020603050405020304" pitchFamily="18" charset="0"/>
              </a:rPr>
              <a:t>The demand can be applicable for all the months or for certain months of the year.</a:t>
            </a:r>
          </a:p>
        </p:txBody>
      </p:sp>
      <p:sp>
        <p:nvSpPr>
          <p:cNvPr id="3" name="Footer Placeholder 4">
            <a:extLst>
              <a:ext uri="{FF2B5EF4-FFF2-40B4-BE49-F238E27FC236}">
                <a16:creationId xmlns:a16="http://schemas.microsoft.com/office/drawing/2014/main" id="{956EC6BA-3175-9C86-7587-1AF12D434E9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36674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62</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163232" cy="5302258"/>
          </a:xfrm>
        </p:spPr>
        <p:txBody>
          <a:bodyPr/>
          <a:lstStyle/>
          <a:p>
            <a:pPr marL="0" indent="0" algn="just">
              <a:spcBef>
                <a:spcPts val="0"/>
              </a:spcBef>
              <a:spcAft>
                <a:spcPts val="1200"/>
              </a:spcAft>
              <a:buNone/>
            </a:pPr>
            <a:r>
              <a:rPr lang="en-US" sz="2400" b="1" kern="0" dirty="0">
                <a:solidFill>
                  <a:srgbClr val="C00000"/>
                </a:solidFill>
                <a:latin typeface="+mj-lt"/>
              </a:rPr>
              <a:t>4.1.3 Time of Use (TOU)</a:t>
            </a:r>
            <a:endParaRPr lang="en-US" sz="2400" b="1" dirty="0">
              <a:solidFill>
                <a:srgbClr val="C00000"/>
              </a:solidFill>
              <a:latin typeface="+mj-lt"/>
              <a:cs typeface="Times New Roman" panose="02020603050405020304" pitchFamily="18" charset="0"/>
            </a:endParaRPr>
          </a:p>
          <a:p>
            <a:pPr algn="just">
              <a:spcBef>
                <a:spcPts val="0"/>
              </a:spcBef>
              <a:spcAft>
                <a:spcPts val="1200"/>
              </a:spcAft>
            </a:pPr>
            <a:r>
              <a:rPr lang="en-US" sz="2400" dirty="0">
                <a:solidFill>
                  <a:schemeClr val="tx1"/>
                </a:solidFill>
                <a:latin typeface="+mj-lt"/>
                <a:cs typeface="Times New Roman" panose="02020603050405020304" pitchFamily="18" charset="0"/>
              </a:rPr>
              <a:t>As the name implies, under this plan varying electricity rates for different blocks of time are usually defined for a 24‐hour day. </a:t>
            </a:r>
          </a:p>
          <a:p>
            <a:pPr algn="just">
              <a:spcBef>
                <a:spcPts val="0"/>
              </a:spcBef>
              <a:spcAft>
                <a:spcPts val="1200"/>
              </a:spcAft>
            </a:pPr>
            <a:r>
              <a:rPr lang="en-US" sz="2400" dirty="0">
                <a:solidFill>
                  <a:schemeClr val="tx1"/>
                </a:solidFill>
                <a:latin typeface="+mj-lt"/>
                <a:cs typeface="Times New Roman" panose="02020603050405020304" pitchFamily="18" charset="0"/>
              </a:rPr>
              <a:t>TOU rates generally reflect the average cost of generating and delivering power during those time periods. </a:t>
            </a:r>
          </a:p>
          <a:p>
            <a:pPr algn="just">
              <a:spcBef>
                <a:spcPts val="0"/>
              </a:spcBef>
              <a:spcAft>
                <a:spcPts val="1200"/>
              </a:spcAft>
            </a:pPr>
            <a:r>
              <a:rPr lang="en-US" sz="2400" dirty="0">
                <a:solidFill>
                  <a:schemeClr val="tx1"/>
                </a:solidFill>
                <a:latin typeface="+mj-lt"/>
                <a:cs typeface="Times New Roman" panose="02020603050405020304" pitchFamily="18" charset="0"/>
              </a:rPr>
              <a:t>TOU rates often vary with the time of the day and by the season, which are typically predetermined by the utilities. </a:t>
            </a:r>
          </a:p>
          <a:p>
            <a:pPr algn="just">
              <a:spcBef>
                <a:spcPts val="0"/>
              </a:spcBef>
              <a:spcAft>
                <a:spcPts val="1200"/>
              </a:spcAft>
            </a:pPr>
            <a:r>
              <a:rPr lang="en-US" sz="2400" dirty="0">
                <a:solidFill>
                  <a:schemeClr val="tx1"/>
                </a:solidFill>
                <a:latin typeface="+mj-lt"/>
                <a:cs typeface="Times New Roman" panose="02020603050405020304" pitchFamily="18" charset="0"/>
              </a:rPr>
              <a:t>This type of pricing requires meters that register cumulative usage during different time blocks. As an example, the utility can define 2:00 p.m. to 7:00 p.m. as the peak period with a higher rate for electricity.</a:t>
            </a:r>
          </a:p>
        </p:txBody>
      </p:sp>
      <p:sp>
        <p:nvSpPr>
          <p:cNvPr id="3" name="Footer Placeholder 4">
            <a:extLst>
              <a:ext uri="{FF2B5EF4-FFF2-40B4-BE49-F238E27FC236}">
                <a16:creationId xmlns:a16="http://schemas.microsoft.com/office/drawing/2014/main" id="{4E31D1AE-BA91-6C06-94DB-3C5054E25A12}"/>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253385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63</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572500" cy="4395914"/>
          </a:xfrm>
        </p:spPr>
        <p:txBody>
          <a:bodyPr/>
          <a:lstStyle/>
          <a:p>
            <a:pPr marL="0" indent="0" algn="just">
              <a:lnSpc>
                <a:spcPct val="120000"/>
              </a:lnSpc>
              <a:spcBef>
                <a:spcPts val="600"/>
              </a:spcBef>
              <a:spcAft>
                <a:spcPts val="1200"/>
              </a:spcAft>
              <a:buNone/>
            </a:pPr>
            <a:r>
              <a:rPr lang="en-US" sz="2400" b="1" kern="0" dirty="0">
                <a:solidFill>
                  <a:srgbClr val="C00000"/>
                </a:solidFill>
                <a:latin typeface="+mj-lt"/>
              </a:rPr>
              <a:t>4.1.3 Time of Use (TOU)</a:t>
            </a:r>
            <a:endParaRPr lang="en-US" sz="2400" dirty="0">
              <a:solidFill>
                <a:schemeClr val="tx1"/>
              </a:solidFill>
              <a:latin typeface="+mj-lt"/>
              <a:cs typeface="Times New Roman" panose="02020603050405020304" pitchFamily="18" charset="0"/>
            </a:endParaRPr>
          </a:p>
          <a:p>
            <a:pPr algn="just">
              <a:lnSpc>
                <a:spcPct val="120000"/>
              </a:lnSpc>
              <a:spcBef>
                <a:spcPts val="600"/>
              </a:spcBef>
              <a:spcAft>
                <a:spcPts val="1200"/>
              </a:spcAft>
            </a:pPr>
            <a:r>
              <a:rPr lang="en-US" sz="2400" dirty="0">
                <a:solidFill>
                  <a:schemeClr val="tx1"/>
                </a:solidFill>
                <a:latin typeface="+mj-lt"/>
                <a:cs typeface="Times New Roman" panose="02020603050405020304" pitchFamily="18" charset="0"/>
              </a:rPr>
              <a:t>The rate for the off‐peak hours is lower than the flat rate to provide incentive to customers to sign up for this rate plan. </a:t>
            </a:r>
          </a:p>
          <a:p>
            <a:pPr algn="just">
              <a:lnSpc>
                <a:spcPct val="120000"/>
              </a:lnSpc>
              <a:spcBef>
                <a:spcPts val="600"/>
              </a:spcBef>
              <a:spcAft>
                <a:spcPts val="1200"/>
              </a:spcAft>
            </a:pPr>
            <a:r>
              <a:rPr lang="en-US" sz="2400" dirty="0">
                <a:solidFill>
                  <a:schemeClr val="tx1"/>
                </a:solidFill>
                <a:latin typeface="+mj-lt"/>
                <a:cs typeface="Times New Roman" panose="02020603050405020304" pitchFamily="18" charset="0"/>
              </a:rPr>
              <a:t>In addition to the peak period, some utilities use three blocks of rates. These blocks are peak, shoulder, and off‐peak. Thus, the off‐peak period could be from 10:00 p.m. to 10:00 a.m., shoulder period from 10:00 a.m. to 2:00 p.m. and from 7:00 p.m. to 10:00 p.m., and peak period from 2:00 p.m. to 7:00 p.m.</a:t>
            </a:r>
          </a:p>
        </p:txBody>
      </p:sp>
      <p:sp>
        <p:nvSpPr>
          <p:cNvPr id="3" name="Footer Placeholder 4">
            <a:extLst>
              <a:ext uri="{FF2B5EF4-FFF2-40B4-BE49-F238E27FC236}">
                <a16:creationId xmlns:a16="http://schemas.microsoft.com/office/drawing/2014/main" id="{4E31D1AE-BA91-6C06-94DB-3C5054E25A12}"/>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248140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64</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572500" cy="3825391"/>
          </a:xfrm>
        </p:spPr>
        <p:txBody>
          <a:bodyPr/>
          <a:lstStyle/>
          <a:p>
            <a:pPr marL="0" indent="0" algn="just">
              <a:lnSpc>
                <a:spcPct val="120000"/>
              </a:lnSpc>
              <a:spcBef>
                <a:spcPts val="600"/>
              </a:spcBef>
              <a:spcAft>
                <a:spcPts val="1200"/>
              </a:spcAft>
              <a:buNone/>
            </a:pPr>
            <a:r>
              <a:rPr lang="en-US" sz="2400" b="1" kern="0" dirty="0">
                <a:solidFill>
                  <a:srgbClr val="C00000"/>
                </a:solidFill>
                <a:latin typeface="+mj-lt"/>
              </a:rPr>
              <a:t>4.1.3 Time of Use (TOU)</a:t>
            </a:r>
            <a:endParaRPr lang="en-US" sz="2400" dirty="0">
              <a:solidFill>
                <a:schemeClr val="tx1"/>
              </a:solidFill>
              <a:latin typeface="+mj-lt"/>
              <a:cs typeface="Times New Roman" panose="02020603050405020304" pitchFamily="18" charset="0"/>
            </a:endParaRPr>
          </a:p>
          <a:p>
            <a:pPr algn="just">
              <a:lnSpc>
                <a:spcPct val="120000"/>
              </a:lnSpc>
              <a:spcBef>
                <a:spcPts val="600"/>
              </a:spcBef>
              <a:spcAft>
                <a:spcPts val="1200"/>
              </a:spcAft>
            </a:pPr>
            <a:r>
              <a:rPr lang="en-US" sz="2400" dirty="0">
                <a:solidFill>
                  <a:schemeClr val="tx1"/>
                </a:solidFill>
                <a:latin typeface="+mj-lt"/>
                <a:cs typeface="Times New Roman" panose="02020603050405020304" pitchFamily="18" charset="0"/>
              </a:rPr>
              <a:t>In certain cases, the TOU rates are applied only during the summer months. </a:t>
            </a:r>
          </a:p>
          <a:p>
            <a:pPr algn="just">
              <a:lnSpc>
                <a:spcPct val="120000"/>
              </a:lnSpc>
              <a:spcBef>
                <a:spcPts val="600"/>
              </a:spcBef>
              <a:spcAft>
                <a:spcPts val="1200"/>
              </a:spcAft>
            </a:pPr>
            <a:r>
              <a:rPr lang="en-US" sz="2400" dirty="0">
                <a:solidFill>
                  <a:schemeClr val="tx1"/>
                </a:solidFill>
                <a:latin typeface="+mj-lt"/>
                <a:cs typeface="Times New Roman" panose="02020603050405020304" pitchFamily="18" charset="0"/>
              </a:rPr>
              <a:t>There are multiple combinations for time of use rates. Some utilities have implemented TOU rates and some have experimented with them, but they are not used very widely in the utility business.</a:t>
            </a:r>
          </a:p>
        </p:txBody>
      </p:sp>
      <p:sp>
        <p:nvSpPr>
          <p:cNvPr id="3" name="Footer Placeholder 4">
            <a:extLst>
              <a:ext uri="{FF2B5EF4-FFF2-40B4-BE49-F238E27FC236}">
                <a16:creationId xmlns:a16="http://schemas.microsoft.com/office/drawing/2014/main" id="{4E31D1AE-BA91-6C06-94DB-3C5054E25A12}"/>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244554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65</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686800" cy="4333391"/>
          </a:xfrm>
        </p:spPr>
        <p:txBody>
          <a:bodyPr/>
          <a:lstStyle/>
          <a:p>
            <a:pPr marL="0" indent="0" algn="just">
              <a:spcBef>
                <a:spcPts val="0"/>
              </a:spcBef>
              <a:spcAft>
                <a:spcPts val="1200"/>
              </a:spcAft>
              <a:buNone/>
            </a:pPr>
            <a:r>
              <a:rPr lang="en-US" sz="2200" b="1" kern="0" dirty="0">
                <a:solidFill>
                  <a:srgbClr val="C00000"/>
                </a:solidFill>
                <a:latin typeface="+mj-lt"/>
              </a:rPr>
              <a:t>4.1.4 Critical Peak Pricing (CPP)</a:t>
            </a:r>
          </a:p>
          <a:p>
            <a:pPr algn="just">
              <a:spcBef>
                <a:spcPts val="600"/>
              </a:spcBef>
              <a:spcAft>
                <a:spcPts val="1200"/>
              </a:spcAft>
            </a:pPr>
            <a:r>
              <a:rPr lang="en-US" sz="2400" dirty="0">
                <a:solidFill>
                  <a:schemeClr val="tx1"/>
                </a:solidFill>
                <a:latin typeface="+mj-lt"/>
                <a:cs typeface="Times New Roman" panose="02020603050405020304" pitchFamily="18" charset="0"/>
              </a:rPr>
              <a:t>This type of pricing includes a prespecified high rate for usage during periods designated by the utility to be the critical periods. </a:t>
            </a:r>
          </a:p>
          <a:p>
            <a:pPr algn="just">
              <a:spcBef>
                <a:spcPts val="600"/>
              </a:spcBef>
              <a:spcAft>
                <a:spcPts val="1200"/>
              </a:spcAft>
            </a:pPr>
            <a:r>
              <a:rPr lang="en-US" sz="2400" dirty="0">
                <a:solidFill>
                  <a:schemeClr val="tx1"/>
                </a:solidFill>
                <a:latin typeface="+mj-lt"/>
                <a:cs typeface="Times New Roman" panose="02020603050405020304" pitchFamily="18" charset="0"/>
              </a:rPr>
              <a:t>The CPP events are generally triggered by system contingencies or high prices faced by the utility in procuring power in the wholesale market.</a:t>
            </a:r>
          </a:p>
          <a:p>
            <a:pPr algn="just">
              <a:spcBef>
                <a:spcPts val="600"/>
              </a:spcBef>
              <a:spcAft>
                <a:spcPts val="1200"/>
              </a:spcAft>
            </a:pPr>
            <a:r>
              <a:rPr lang="en-US" sz="2400" dirty="0">
                <a:solidFill>
                  <a:schemeClr val="tx1"/>
                </a:solidFill>
                <a:latin typeface="+mj-lt"/>
                <a:cs typeface="Times New Roman" panose="02020603050405020304" pitchFamily="18" charset="0"/>
              </a:rPr>
              <a:t>CPP rates may be superimposed on either a TOU or time‐invariant rate and are called on a relatively short notice for a limited number of days or hours per year.</a:t>
            </a:r>
          </a:p>
        </p:txBody>
      </p:sp>
      <p:sp>
        <p:nvSpPr>
          <p:cNvPr id="3" name="Footer Placeholder 4">
            <a:extLst>
              <a:ext uri="{FF2B5EF4-FFF2-40B4-BE49-F238E27FC236}">
                <a16:creationId xmlns:a16="http://schemas.microsoft.com/office/drawing/2014/main" id="{EC20FFFC-BFCF-82A7-47A0-26F020A568C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18492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66</a:t>
            </a:fld>
            <a:endParaRPr lang="en-US">
              <a:latin typeface="+mj-lt"/>
            </a:endParaRPr>
          </a:p>
        </p:txBody>
      </p:sp>
      <p:sp>
        <p:nvSpPr>
          <p:cNvPr id="10" name="Content Placeholder 7">
            <a:extLst>
              <a:ext uri="{FF2B5EF4-FFF2-40B4-BE49-F238E27FC236}">
                <a16:creationId xmlns:a16="http://schemas.microsoft.com/office/drawing/2014/main" id="{3C509880-CA9B-E38D-1792-E1EC52E0547A}"/>
              </a:ext>
            </a:extLst>
          </p:cNvPr>
          <p:cNvSpPr>
            <a:spLocks noGrp="1"/>
          </p:cNvSpPr>
          <p:nvPr>
            <p:ph idx="1"/>
          </p:nvPr>
        </p:nvSpPr>
        <p:spPr>
          <a:xfrm>
            <a:off x="457200" y="777871"/>
            <a:ext cx="8686800" cy="3426806"/>
          </a:xfrm>
        </p:spPr>
        <p:txBody>
          <a:bodyPr/>
          <a:lstStyle/>
          <a:p>
            <a:pPr marL="0" indent="0" algn="just">
              <a:spcBef>
                <a:spcPts val="0"/>
              </a:spcBef>
              <a:spcAft>
                <a:spcPts val="1200"/>
              </a:spcAft>
              <a:buNone/>
            </a:pPr>
            <a:r>
              <a:rPr lang="en-US" sz="2200" b="1" kern="0" dirty="0">
                <a:solidFill>
                  <a:srgbClr val="C00000"/>
                </a:solidFill>
                <a:latin typeface="+mj-lt"/>
              </a:rPr>
              <a:t>4.1.4 Critical Peak Pricing (CPP)</a:t>
            </a:r>
          </a:p>
          <a:p>
            <a:pPr algn="just">
              <a:spcBef>
                <a:spcPts val="1200"/>
              </a:spcBef>
              <a:spcAft>
                <a:spcPts val="1200"/>
              </a:spcAft>
            </a:pPr>
            <a:r>
              <a:rPr lang="en-US" sz="2400" dirty="0">
                <a:solidFill>
                  <a:schemeClr val="tx1"/>
                </a:solidFill>
                <a:latin typeface="+mj-lt"/>
                <a:cs typeface="Times New Roman" panose="02020603050405020304" pitchFamily="18" charset="0"/>
              </a:rPr>
              <a:t>CPP customers typically receive a price discount during non‐CPP periods. </a:t>
            </a:r>
          </a:p>
          <a:p>
            <a:pPr algn="just">
              <a:spcBef>
                <a:spcPts val="1200"/>
              </a:spcBef>
              <a:spcAft>
                <a:spcPts val="1200"/>
              </a:spcAft>
            </a:pPr>
            <a:r>
              <a:rPr lang="en-US" sz="2400" dirty="0">
                <a:solidFill>
                  <a:schemeClr val="tx1"/>
                </a:solidFill>
                <a:latin typeface="+mj-lt"/>
                <a:cs typeface="Times New Roman" panose="02020603050405020304" pitchFamily="18" charset="0"/>
              </a:rPr>
              <a:t>CPP rates have been tested in pilots for large and small customers in several states. While they have not been implemented at a wide scale, they are available to certain class of customers in some areas.</a:t>
            </a:r>
          </a:p>
        </p:txBody>
      </p:sp>
      <p:sp>
        <p:nvSpPr>
          <p:cNvPr id="3" name="Footer Placeholder 4">
            <a:extLst>
              <a:ext uri="{FF2B5EF4-FFF2-40B4-BE49-F238E27FC236}">
                <a16:creationId xmlns:a16="http://schemas.microsoft.com/office/drawing/2014/main" id="{EC20FFFC-BFCF-82A7-47A0-26F020A568C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948615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67</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251281"/>
            <a:ext cx="8163232" cy="4070182"/>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Under this plan, the utilities give a predetermined amount of refund to the customers for reducing their consumption when they observe or anticipate high wholesale market prices or power system emergency conditions. </a:t>
            </a:r>
          </a:p>
          <a:p>
            <a:pPr algn="just">
              <a:spcBef>
                <a:spcPts val="0"/>
              </a:spcBef>
              <a:spcAft>
                <a:spcPts val="1200"/>
              </a:spcAft>
            </a:pPr>
            <a:r>
              <a:rPr lang="en-US" sz="2400" dirty="0">
                <a:solidFill>
                  <a:schemeClr val="tx1"/>
                </a:solidFill>
                <a:latin typeface="+mj-lt"/>
                <a:cs typeface="Times New Roman" panose="02020603050405020304" pitchFamily="18" charset="0"/>
              </a:rPr>
              <a:t>The utilities may call critical events during prespecified time periods (e.g. 3 p.m. to 6 p.m. summer weekday afternoons). </a:t>
            </a:r>
          </a:p>
          <a:p>
            <a:pPr algn="just">
              <a:spcBef>
                <a:spcPts val="0"/>
              </a:spcBef>
              <a:spcAft>
                <a:spcPts val="1200"/>
              </a:spcAft>
            </a:pPr>
            <a:r>
              <a:rPr lang="en-US" sz="2400" dirty="0">
                <a:solidFill>
                  <a:schemeClr val="tx1"/>
                </a:solidFill>
                <a:latin typeface="+mj-lt"/>
                <a:cs typeface="Times New Roman" panose="02020603050405020304" pitchFamily="18" charset="0"/>
              </a:rPr>
              <a:t>Although the price for electricity during these time periods remains the same, the customer is refunded for any reduction in consumption relative to what the customer was expected to consume.</a:t>
            </a: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806287"/>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4.1.5 Critical Peak Rebates (CPRs)</a:t>
            </a:r>
          </a:p>
        </p:txBody>
      </p:sp>
      <p:sp>
        <p:nvSpPr>
          <p:cNvPr id="9" name="Footer Placeholder 4">
            <a:extLst>
              <a:ext uri="{FF2B5EF4-FFF2-40B4-BE49-F238E27FC236}">
                <a16:creationId xmlns:a16="http://schemas.microsoft.com/office/drawing/2014/main" id="{C1533552-B181-D73E-E0DD-36634DB6E88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4031418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68</a:t>
            </a:fld>
            <a:endParaRPr lang="en-US">
              <a:latin typeface="+mj-lt"/>
            </a:endParaRPr>
          </a:p>
        </p:txBody>
      </p:sp>
      <p:sp>
        <p:nvSpPr>
          <p:cNvPr id="4" name="Title 1">
            <a:extLst>
              <a:ext uri="{FF2B5EF4-FFF2-40B4-BE49-F238E27FC236}">
                <a16:creationId xmlns:a16="http://schemas.microsoft.com/office/drawing/2014/main" id="{3B5A1992-3600-6594-6EC0-EF3E54C2A667}"/>
              </a:ext>
            </a:extLst>
          </p:cNvPr>
          <p:cNvSpPr txBox="1">
            <a:spLocks/>
          </p:cNvSpPr>
          <p:nvPr/>
        </p:nvSpPr>
        <p:spPr bwMode="auto">
          <a:xfrm>
            <a:off x="457200" y="820324"/>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4.1.6 Interruptible Rates</a:t>
            </a:r>
          </a:p>
        </p:txBody>
      </p:sp>
      <p:sp>
        <p:nvSpPr>
          <p:cNvPr id="6" name="Content Placeholder 7">
            <a:extLst>
              <a:ext uri="{FF2B5EF4-FFF2-40B4-BE49-F238E27FC236}">
                <a16:creationId xmlns:a16="http://schemas.microsoft.com/office/drawing/2014/main" id="{B1375781-CEE2-2799-9B9B-1FBA6E47FF3E}"/>
              </a:ext>
            </a:extLst>
          </p:cNvPr>
          <p:cNvSpPr txBox="1">
            <a:spLocks/>
          </p:cNvSpPr>
          <p:nvPr/>
        </p:nvSpPr>
        <p:spPr bwMode="auto">
          <a:xfrm>
            <a:off x="457200" y="1436299"/>
            <a:ext cx="8163232" cy="121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2400" kern="0" dirty="0">
                <a:solidFill>
                  <a:schemeClr val="tx1"/>
                </a:solidFill>
                <a:latin typeface="+mj-lt"/>
                <a:cs typeface="Times New Roman" panose="02020603050405020304" pitchFamily="18" charset="0"/>
              </a:rPr>
              <a:t>These rates are available to large industrial, commercial, or government customers. </a:t>
            </a:r>
          </a:p>
          <a:p>
            <a:pPr algn="just">
              <a:spcBef>
                <a:spcPts val="0"/>
              </a:spcBef>
              <a:spcAft>
                <a:spcPts val="1200"/>
              </a:spcAft>
            </a:pPr>
            <a:r>
              <a:rPr lang="en-US" sz="2400" kern="0" dirty="0">
                <a:solidFill>
                  <a:schemeClr val="tx1"/>
                </a:solidFill>
                <a:latin typeface="+mj-lt"/>
                <a:cs typeface="Times New Roman" panose="02020603050405020304" pitchFamily="18" charset="0"/>
              </a:rPr>
              <a:t>Those under this plan agree to curtail their load by a certain percent under declared emergencies.</a:t>
            </a:r>
          </a:p>
        </p:txBody>
      </p:sp>
      <p:sp>
        <p:nvSpPr>
          <p:cNvPr id="9" name="Footer Placeholder 4">
            <a:extLst>
              <a:ext uri="{FF2B5EF4-FFF2-40B4-BE49-F238E27FC236}">
                <a16:creationId xmlns:a16="http://schemas.microsoft.com/office/drawing/2014/main" id="{C1533552-B181-D73E-E0DD-36634DB6E88E}"/>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166591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69</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349709"/>
            <a:ext cx="8163232" cy="1395666"/>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Since lower power factor results in higher current for the same amount of real power, some utilities charge large customers a penalty for low power factor. </a:t>
            </a:r>
          </a:p>
          <a:p>
            <a:pPr algn="just">
              <a:spcBef>
                <a:spcPts val="0"/>
              </a:spcBef>
              <a:spcAft>
                <a:spcPts val="1200"/>
              </a:spcAft>
            </a:pPr>
            <a:r>
              <a:rPr lang="en-US" sz="2400" dirty="0">
                <a:solidFill>
                  <a:schemeClr val="tx1"/>
                </a:solidFill>
                <a:latin typeface="+mj-lt"/>
                <a:cs typeface="Times New Roman" panose="02020603050405020304" pitchFamily="18" charset="0"/>
              </a:rPr>
              <a:t>For example, the utility may require the customer to maintain the power factor between 0.95 lagging and unity. Deviations outside of that are assessed a penalty.</a:t>
            </a: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806287"/>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4.1.7 Power Factor-Based Rates</a:t>
            </a:r>
          </a:p>
        </p:txBody>
      </p:sp>
      <p:sp>
        <p:nvSpPr>
          <p:cNvPr id="9" name="Footer Placeholder 4">
            <a:extLst>
              <a:ext uri="{FF2B5EF4-FFF2-40B4-BE49-F238E27FC236}">
                <a16:creationId xmlns:a16="http://schemas.microsoft.com/office/drawing/2014/main" id="{B93B9F37-23D2-AC44-D0A3-374C18EA52E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1523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6869"/>
            <a:ext cx="8229600" cy="449813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cs typeface="Times New Roman" panose="02020603050405020304" pitchFamily="18" charset="0"/>
              </a:rPr>
              <a:t>Discount rate is the rate that is used by businesses to discount money with time to make financial decisions that span several years. Different businesses use different discount rates based on their specific conditions. </a:t>
            </a:r>
          </a:p>
          <a:p>
            <a:pPr algn="just">
              <a:spcBef>
                <a:spcPts val="400"/>
              </a:spcBef>
              <a:spcAft>
                <a:spcPts val="600"/>
              </a:spcAft>
            </a:pPr>
            <a:r>
              <a:rPr lang="en-US" sz="2400" dirty="0">
                <a:solidFill>
                  <a:schemeClr val="tx1"/>
                </a:solidFill>
                <a:cs typeface="Times New Roman" panose="02020603050405020304" pitchFamily="18" charset="0"/>
              </a:rPr>
              <a:t>Discount rate are often related to the opportunity cost of investing capital.</a:t>
            </a:r>
          </a:p>
          <a:p>
            <a:pPr algn="just">
              <a:spcBef>
                <a:spcPts val="400"/>
              </a:spcBef>
              <a:spcAft>
                <a:spcPts val="600"/>
              </a:spcAft>
            </a:pPr>
            <a:r>
              <a:rPr lang="en-US" sz="2400" dirty="0">
                <a:solidFill>
                  <a:schemeClr val="tx1"/>
                </a:solidFill>
                <a:cs typeface="Times New Roman" panose="02020603050405020304" pitchFamily="18" charset="0"/>
              </a:rPr>
              <a:t>Investor perspective: $100 today ≈ $112 in a year → 12% discount rate.</a:t>
            </a:r>
          </a:p>
          <a:p>
            <a:pPr algn="just">
              <a:spcBef>
                <a:spcPts val="400"/>
              </a:spcBef>
              <a:spcAft>
                <a:spcPts val="600"/>
              </a:spcAft>
            </a:pPr>
            <a:r>
              <a:rPr lang="en-US" sz="2400" dirty="0">
                <a:solidFill>
                  <a:schemeClr val="tx1"/>
                </a:solidFill>
                <a:cs typeface="Times New Roman" panose="02020603050405020304" pitchFamily="18" charset="0"/>
              </a:rPr>
              <a:t>Discount rate is usually much higher than the interest rate that you would get from the bank since it includes risk, cost of capital, government policies, and other business factors.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7</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54528"/>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2.3 Discount Rate</a:t>
            </a:r>
          </a:p>
        </p:txBody>
      </p:sp>
      <p:sp>
        <p:nvSpPr>
          <p:cNvPr id="6" name="Footer Placeholder 4">
            <a:extLst>
              <a:ext uri="{FF2B5EF4-FFF2-40B4-BE49-F238E27FC236}">
                <a16:creationId xmlns:a16="http://schemas.microsoft.com/office/drawing/2014/main" id="{B8BBB877-3E68-4F02-9D8D-BC899ED81E9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875350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70</a:t>
            </a:fld>
            <a:endParaRPr lang="en-US">
              <a:latin typeface="+mj-lt"/>
            </a:endParaRPr>
          </a:p>
        </p:txBody>
      </p:sp>
      <p:sp>
        <p:nvSpPr>
          <p:cNvPr id="4" name="Title 1">
            <a:extLst>
              <a:ext uri="{FF2B5EF4-FFF2-40B4-BE49-F238E27FC236}">
                <a16:creationId xmlns:a16="http://schemas.microsoft.com/office/drawing/2014/main" id="{3B5A1992-3600-6594-6EC0-EF3E54C2A667}"/>
              </a:ext>
            </a:extLst>
          </p:cNvPr>
          <p:cNvSpPr txBox="1">
            <a:spLocks/>
          </p:cNvSpPr>
          <p:nvPr/>
        </p:nvSpPr>
        <p:spPr bwMode="auto">
          <a:xfrm>
            <a:off x="457200" y="728750"/>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4.1.8 Real – Time Price</a:t>
            </a:r>
          </a:p>
        </p:txBody>
      </p:sp>
      <p:sp>
        <p:nvSpPr>
          <p:cNvPr id="6" name="Content Placeholder 7">
            <a:extLst>
              <a:ext uri="{FF2B5EF4-FFF2-40B4-BE49-F238E27FC236}">
                <a16:creationId xmlns:a16="http://schemas.microsoft.com/office/drawing/2014/main" id="{B1375781-CEE2-2799-9B9B-1FBA6E47FF3E}"/>
              </a:ext>
            </a:extLst>
          </p:cNvPr>
          <p:cNvSpPr txBox="1">
            <a:spLocks/>
          </p:cNvSpPr>
          <p:nvPr/>
        </p:nvSpPr>
        <p:spPr bwMode="auto">
          <a:xfrm>
            <a:off x="457200" y="1254126"/>
            <a:ext cx="8163232" cy="25558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2400" kern="0" dirty="0">
                <a:solidFill>
                  <a:schemeClr val="tx1"/>
                </a:solidFill>
                <a:latin typeface="+mj-lt"/>
                <a:cs typeface="Times New Roman" panose="02020603050405020304" pitchFamily="18" charset="0"/>
              </a:rPr>
              <a:t>Real‐time price is commonly used in bulk power systems. For example, power pools such as Southwest Power Pool have the price of electricity in its systems declared every 5 minutes in real time. </a:t>
            </a:r>
          </a:p>
          <a:p>
            <a:pPr algn="just">
              <a:spcBef>
                <a:spcPts val="0"/>
              </a:spcBef>
              <a:spcAft>
                <a:spcPts val="1200"/>
              </a:spcAft>
            </a:pPr>
            <a:r>
              <a:rPr lang="en-US" sz="2400" kern="0" dirty="0">
                <a:solidFill>
                  <a:schemeClr val="tx1"/>
                </a:solidFill>
                <a:latin typeface="+mj-lt"/>
                <a:cs typeface="Times New Roman" panose="02020603050405020304" pitchFamily="18" charset="0"/>
              </a:rPr>
              <a:t>Such implementation has not been done in distribution systems. However, in the future, the FERC Order 2222 will allow third‐party aggregators to pool resources from customers in distribution systems and bid in the market.</a:t>
            </a:r>
          </a:p>
          <a:p>
            <a:pPr algn="just">
              <a:spcBef>
                <a:spcPts val="0"/>
              </a:spcBef>
              <a:spcAft>
                <a:spcPts val="1200"/>
              </a:spcAft>
            </a:pPr>
            <a:r>
              <a:rPr lang="en-US" sz="2400" kern="0" dirty="0">
                <a:solidFill>
                  <a:schemeClr val="tx1"/>
                </a:solidFill>
                <a:latin typeface="+mj-lt"/>
                <a:cs typeface="Times New Roman" panose="02020603050405020304" pitchFamily="18" charset="0"/>
              </a:rPr>
              <a:t>The resources would be in the form of customer‐owned solar or other generation and reductions in customers load in response to price changes.</a:t>
            </a:r>
          </a:p>
        </p:txBody>
      </p:sp>
      <p:sp>
        <p:nvSpPr>
          <p:cNvPr id="9" name="Footer Placeholder 4">
            <a:extLst>
              <a:ext uri="{FF2B5EF4-FFF2-40B4-BE49-F238E27FC236}">
                <a16:creationId xmlns:a16="http://schemas.microsoft.com/office/drawing/2014/main" id="{B93B9F37-23D2-AC44-D0A3-374C18EA52E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982835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71</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094259"/>
            <a:ext cx="8163232" cy="4470563"/>
          </a:xfrm>
        </p:spPr>
        <p:txBody>
          <a:bodyPr/>
          <a:lstStyle/>
          <a:p>
            <a:pPr algn="just">
              <a:spcBef>
                <a:spcPts val="0"/>
              </a:spcBef>
              <a:spcAft>
                <a:spcPts val="400"/>
              </a:spcAft>
            </a:pPr>
            <a:r>
              <a:rPr lang="en-US" sz="2400" dirty="0">
                <a:solidFill>
                  <a:schemeClr val="tx1"/>
                </a:solidFill>
                <a:latin typeface="+mj-lt"/>
                <a:cs typeface="Times New Roman" panose="02020603050405020304" pitchFamily="18" charset="0"/>
              </a:rPr>
              <a:t>Net metering is an idea that came into existence to address issues arising from individual customers owning their own generation, such as rooftop solar photovoltaic generation, and injecting the excess power generation into the grid.</a:t>
            </a:r>
          </a:p>
          <a:p>
            <a:pPr algn="just">
              <a:spcBef>
                <a:spcPts val="0"/>
              </a:spcBef>
              <a:spcAft>
                <a:spcPts val="400"/>
              </a:spcAft>
            </a:pPr>
            <a:r>
              <a:rPr lang="en-US" sz="2400" dirty="0">
                <a:solidFill>
                  <a:schemeClr val="tx1"/>
                </a:solidFill>
                <a:latin typeface="+mj-lt"/>
                <a:cs typeface="Times New Roman" panose="02020603050405020304" pitchFamily="18" charset="0"/>
              </a:rPr>
              <a:t>In the early days, the utilities compensated the customers at the same rate at which they were selling it to the customers. However, this arrangement was flawed because the rate that utilities charge includes not only the cost of generation but also the cost of delivery. </a:t>
            </a:r>
          </a:p>
          <a:p>
            <a:pPr algn="just">
              <a:spcBef>
                <a:spcPts val="0"/>
              </a:spcBef>
              <a:spcAft>
                <a:spcPts val="400"/>
              </a:spcAft>
            </a:pPr>
            <a:r>
              <a:rPr lang="en-US" sz="2400" dirty="0">
                <a:solidFill>
                  <a:schemeClr val="tx1"/>
                </a:solidFill>
                <a:latin typeface="+mj-lt"/>
                <a:cs typeface="Times New Roman" panose="02020603050405020304" pitchFamily="18" charset="0"/>
              </a:rPr>
              <a:t>In addition, the utility has invested in the infrastructure to deliver electricity to customers while maintaining a certain level of expected reliability.</a:t>
            </a: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721729"/>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4.1.9 Net Metering</a:t>
            </a:r>
          </a:p>
        </p:txBody>
      </p:sp>
      <p:sp>
        <p:nvSpPr>
          <p:cNvPr id="4" name="Footer Placeholder 4">
            <a:extLst>
              <a:ext uri="{FF2B5EF4-FFF2-40B4-BE49-F238E27FC236}">
                <a16:creationId xmlns:a16="http://schemas.microsoft.com/office/drawing/2014/main" id="{666CDFCF-AA88-D73A-3AE6-84B427E3077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984090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4.1 Electricity Rates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72</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094259"/>
            <a:ext cx="8325852" cy="5042012"/>
          </a:xfrm>
        </p:spPr>
        <p:txBody>
          <a:bodyPr/>
          <a:lstStyle/>
          <a:p>
            <a:pPr algn="just">
              <a:spcBef>
                <a:spcPts val="0"/>
              </a:spcBef>
              <a:spcAft>
                <a:spcPts val="400"/>
              </a:spcAft>
            </a:pPr>
            <a:r>
              <a:rPr lang="en-US" sz="2000" dirty="0">
                <a:solidFill>
                  <a:schemeClr val="tx1"/>
                </a:solidFill>
                <a:latin typeface="+mj-lt"/>
                <a:cs typeface="Times New Roman" panose="02020603050405020304" pitchFamily="18" charset="0"/>
              </a:rPr>
              <a:t>In this arrangement, they are not able to recover money for their investments. Hence, the new net metering rates in place compensate customers at the wholesale rate for electricity in the market. The compensation for a given month is credited in the same month or carried forward to the next month. </a:t>
            </a:r>
          </a:p>
          <a:p>
            <a:pPr algn="just">
              <a:spcBef>
                <a:spcPts val="0"/>
              </a:spcBef>
              <a:spcAft>
                <a:spcPts val="400"/>
              </a:spcAft>
            </a:pPr>
            <a:r>
              <a:rPr lang="en-US" sz="2000" dirty="0">
                <a:solidFill>
                  <a:schemeClr val="tx1"/>
                </a:solidFill>
                <a:latin typeface="+mj-lt"/>
                <a:cs typeface="Times New Roman" panose="02020603050405020304" pitchFamily="18" charset="0"/>
              </a:rPr>
              <a:t>Accounting for the load offset behind the meter by local generation is done in different ways:</a:t>
            </a:r>
          </a:p>
          <a:p>
            <a:pPr lvl="1" algn="just">
              <a:spcBef>
                <a:spcPts val="0"/>
              </a:spcBef>
              <a:spcAft>
                <a:spcPts val="400"/>
              </a:spcAft>
            </a:pPr>
            <a:r>
              <a:rPr lang="en-US" sz="2000" dirty="0">
                <a:solidFill>
                  <a:schemeClr val="tx1"/>
                </a:solidFill>
                <a:latin typeface="+mj-lt"/>
                <a:cs typeface="Times New Roman" panose="02020603050405020304" pitchFamily="18" charset="0"/>
              </a:rPr>
              <a:t>Some utilities may consider compensation for it at the full rate, while others may have a reduced rate. </a:t>
            </a:r>
          </a:p>
          <a:p>
            <a:pPr lvl="1" algn="just">
              <a:spcBef>
                <a:spcPts val="0"/>
              </a:spcBef>
              <a:spcAft>
                <a:spcPts val="400"/>
              </a:spcAft>
            </a:pPr>
            <a:r>
              <a:rPr lang="en-US" sz="2000" dirty="0">
                <a:solidFill>
                  <a:schemeClr val="tx1"/>
                </a:solidFill>
                <a:latin typeface="+mj-lt"/>
                <a:cs typeface="Times New Roman" panose="02020603050405020304" pitchFamily="18" charset="0"/>
              </a:rPr>
              <a:t>Some states are allowing utilities to charge a monthly fee in dollars per kW based on the capacity of the customer‐owned system.</a:t>
            </a:r>
          </a:p>
          <a:p>
            <a:pPr algn="just">
              <a:spcBef>
                <a:spcPts val="0"/>
              </a:spcBef>
              <a:spcAft>
                <a:spcPts val="400"/>
              </a:spcAft>
            </a:pPr>
            <a:r>
              <a:rPr lang="en-US" sz="2000" dirty="0">
                <a:solidFill>
                  <a:schemeClr val="tx1"/>
                </a:solidFill>
                <a:latin typeface="+mj-lt"/>
                <a:cs typeface="Times New Roman" panose="02020603050405020304" pitchFamily="18" charset="0"/>
              </a:rPr>
              <a:t>This is a complex and controversial subject with many variations, and it is still evolving. With increased number of homes owning their own generation and participating in the market through aggregators, net metering will evolve further. </a:t>
            </a:r>
          </a:p>
          <a:p>
            <a:pPr algn="just">
              <a:spcBef>
                <a:spcPts val="0"/>
              </a:spcBef>
              <a:spcAft>
                <a:spcPts val="1200"/>
              </a:spcAft>
            </a:pPr>
            <a:endParaRPr lang="en-US" sz="1600" dirty="0">
              <a:solidFill>
                <a:schemeClr val="tx1"/>
              </a:solidFill>
              <a:latin typeface="+mj-lt"/>
              <a:cs typeface="Times New Roman" panose="02020603050405020304" pitchFamily="18" charset="0"/>
            </a:endParaRPr>
          </a:p>
        </p:txBody>
      </p:sp>
      <p:sp>
        <p:nvSpPr>
          <p:cNvPr id="3" name="Title 1">
            <a:extLst>
              <a:ext uri="{FF2B5EF4-FFF2-40B4-BE49-F238E27FC236}">
                <a16:creationId xmlns:a16="http://schemas.microsoft.com/office/drawing/2014/main" id="{0A4BDA1D-D3EE-C5D8-76E0-0AFAB268C8DA}"/>
              </a:ext>
            </a:extLst>
          </p:cNvPr>
          <p:cNvSpPr txBox="1">
            <a:spLocks/>
          </p:cNvSpPr>
          <p:nvPr/>
        </p:nvSpPr>
        <p:spPr bwMode="auto">
          <a:xfrm>
            <a:off x="457200" y="721729"/>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4.1.9 Net Metering</a:t>
            </a:r>
          </a:p>
        </p:txBody>
      </p:sp>
      <p:sp>
        <p:nvSpPr>
          <p:cNvPr id="4" name="Footer Placeholder 4">
            <a:extLst>
              <a:ext uri="{FF2B5EF4-FFF2-40B4-BE49-F238E27FC236}">
                <a16:creationId xmlns:a16="http://schemas.microsoft.com/office/drawing/2014/main" id="{666CDFCF-AA88-D73A-3AE6-84B427E3077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943740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4.2 Understanding Electricity Bills</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73</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608290"/>
            <a:ext cx="8163232" cy="1994233"/>
          </a:xfrm>
        </p:spPr>
        <p:txBody>
          <a:bodyPr/>
          <a:lstStyle/>
          <a:p>
            <a:pPr algn="just">
              <a:spcBef>
                <a:spcPts val="0"/>
              </a:spcBef>
              <a:spcAft>
                <a:spcPts val="1200"/>
              </a:spcAft>
            </a:pPr>
            <a:r>
              <a:rPr lang="en-US" sz="1600" dirty="0">
                <a:solidFill>
                  <a:schemeClr val="tx1"/>
                </a:solidFill>
                <a:latin typeface="+mj-lt"/>
                <a:cs typeface="Times New Roman" panose="02020603050405020304" pitchFamily="18" charset="0"/>
              </a:rPr>
              <a:t>The rates that a utility charges to its customers are approved by the state regulators of the state in which the utility provides services.</a:t>
            </a:r>
          </a:p>
          <a:p>
            <a:pPr algn="just">
              <a:spcBef>
                <a:spcPts val="0"/>
              </a:spcBef>
              <a:spcAft>
                <a:spcPts val="1200"/>
              </a:spcAft>
            </a:pPr>
            <a:r>
              <a:rPr lang="en-US" sz="1600" dirty="0">
                <a:solidFill>
                  <a:schemeClr val="tx1"/>
                </a:solidFill>
                <a:latin typeface="+mj-lt"/>
                <a:cs typeface="Times New Roman" panose="02020603050405020304" pitchFamily="18" charset="0"/>
              </a:rPr>
              <a:t>Therefore, each utility has its own schedule of rates, and thus, no two utilities are identical in this regard even within the same state.</a:t>
            </a:r>
          </a:p>
          <a:p>
            <a:pPr algn="just">
              <a:spcBef>
                <a:spcPts val="0"/>
              </a:spcBef>
              <a:spcAft>
                <a:spcPts val="1200"/>
              </a:spcAft>
            </a:pPr>
            <a:r>
              <a:rPr lang="en-US" sz="1600" dirty="0">
                <a:solidFill>
                  <a:schemeClr val="tx1"/>
                </a:solidFill>
                <a:latin typeface="+mj-lt"/>
                <a:cs typeface="Times New Roman" panose="02020603050405020304" pitchFamily="18" charset="0"/>
              </a:rPr>
              <a:t>While it is not possible to cover all possible billing options, we show an example of a typical utility bill based on the rates for residential customers given in the Table for a large utility company.</a:t>
            </a:r>
          </a:p>
        </p:txBody>
      </p:sp>
      <p:sp>
        <p:nvSpPr>
          <p:cNvPr id="9" name="TextBox 8">
            <a:extLst>
              <a:ext uri="{FF2B5EF4-FFF2-40B4-BE49-F238E27FC236}">
                <a16:creationId xmlns:a16="http://schemas.microsoft.com/office/drawing/2014/main" id="{DF5C0A13-2B00-B5CD-32A6-6F13DB1E5D93}"/>
              </a:ext>
            </a:extLst>
          </p:cNvPr>
          <p:cNvSpPr txBox="1"/>
          <p:nvPr/>
        </p:nvSpPr>
        <p:spPr>
          <a:xfrm>
            <a:off x="2286000" y="5783468"/>
            <a:ext cx="4572000" cy="307777"/>
          </a:xfrm>
          <a:prstGeom prst="rect">
            <a:avLst/>
          </a:prstGeom>
          <a:noFill/>
        </p:spPr>
        <p:txBody>
          <a:bodyPr wrap="square">
            <a:spAutoFit/>
          </a:bodyPr>
          <a:lstStyle/>
          <a:p>
            <a:r>
              <a:rPr lang="en-US" sz="1400" dirty="0">
                <a:latin typeface="+mj-lt"/>
              </a:rPr>
              <a:t>Table: Example of rate schedule for residential customers.</a:t>
            </a:r>
          </a:p>
        </p:txBody>
      </p:sp>
      <p:sp>
        <p:nvSpPr>
          <p:cNvPr id="10" name="Footer Placeholder 4">
            <a:extLst>
              <a:ext uri="{FF2B5EF4-FFF2-40B4-BE49-F238E27FC236}">
                <a16:creationId xmlns:a16="http://schemas.microsoft.com/office/drawing/2014/main" id="{ABF7BE13-F35A-EBEA-8B4E-9B1A184A5A2B}"/>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graphicFrame>
        <p:nvGraphicFramePr>
          <p:cNvPr id="11" name="Table 10">
            <a:extLst>
              <a:ext uri="{FF2B5EF4-FFF2-40B4-BE49-F238E27FC236}">
                <a16:creationId xmlns:a16="http://schemas.microsoft.com/office/drawing/2014/main" id="{7CFB8A32-7F03-41D9-857B-57054BA4603D}"/>
              </a:ext>
            </a:extLst>
          </p:cNvPr>
          <p:cNvGraphicFramePr>
            <a:graphicFrameLocks noGrp="1"/>
          </p:cNvGraphicFramePr>
          <p:nvPr>
            <p:extLst>
              <p:ext uri="{D42A27DB-BD31-4B8C-83A1-F6EECF244321}">
                <p14:modId xmlns:p14="http://schemas.microsoft.com/office/powerpoint/2010/main" val="1578794684"/>
              </p:ext>
            </p:extLst>
          </p:nvPr>
        </p:nvGraphicFramePr>
        <p:xfrm>
          <a:off x="881215" y="2655211"/>
          <a:ext cx="7315202" cy="3200534"/>
        </p:xfrm>
        <a:graphic>
          <a:graphicData uri="http://schemas.openxmlformats.org/drawingml/2006/table">
            <a:tbl>
              <a:tblPr firstRow="1" bandRow="1">
                <a:tableStyleId>{5C22544A-7EE6-4342-B048-85BDC9FD1C3A}</a:tableStyleId>
              </a:tblPr>
              <a:tblGrid>
                <a:gridCol w="3597176">
                  <a:extLst>
                    <a:ext uri="{9D8B030D-6E8A-4147-A177-3AD203B41FA5}">
                      <a16:colId xmlns:a16="http://schemas.microsoft.com/office/drawing/2014/main" val="20000"/>
                    </a:ext>
                  </a:extLst>
                </a:gridCol>
                <a:gridCol w="1898963">
                  <a:extLst>
                    <a:ext uri="{9D8B030D-6E8A-4147-A177-3AD203B41FA5}">
                      <a16:colId xmlns:a16="http://schemas.microsoft.com/office/drawing/2014/main" val="20001"/>
                    </a:ext>
                  </a:extLst>
                </a:gridCol>
                <a:gridCol w="1819063">
                  <a:extLst>
                    <a:ext uri="{9D8B030D-6E8A-4147-A177-3AD203B41FA5}">
                      <a16:colId xmlns:a16="http://schemas.microsoft.com/office/drawing/2014/main" val="20002"/>
                    </a:ext>
                  </a:extLst>
                </a:gridCol>
              </a:tblGrid>
              <a:tr h="215109">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a:rPr>
                        <a:t>1. Basic customer charge: $7.28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b="1" dirty="0">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b="1" dirty="0">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09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a:rPr>
                        <a:t>2. Distribution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a:rPr>
                        <a:t>June to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a:rPr>
                        <a:t>October to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860">
                <a:tc>
                  <a:txBody>
                    <a:bodyPr/>
                    <a:lstStyle/>
                    <a:p>
                      <a:pPr lvl="1" algn="l"/>
                      <a:r>
                        <a:rPr sz="1400" b="0" dirty="0">
                          <a:solidFill>
                            <a:schemeClr val="tx1"/>
                          </a:solidFill>
                          <a:latin typeface="Times New Roman"/>
                        </a:rPr>
                        <a:t>First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2.1086¢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2.1086¢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2860">
                <a:tc>
                  <a:txBody>
                    <a:bodyPr/>
                    <a:lstStyle/>
                    <a:p>
                      <a:pPr lvl="1" algn="l"/>
                      <a:r>
                        <a:rPr sz="1400" b="0" dirty="0">
                          <a:solidFill>
                            <a:schemeClr val="tx1"/>
                          </a:solidFill>
                          <a:latin typeface="Times New Roman"/>
                        </a:rPr>
                        <a:t>Over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1.1943¢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1.1943¢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709">
                <a:tc>
                  <a:txBody>
                    <a:bodyPr/>
                    <a:lstStyle/>
                    <a:p>
                      <a:pPr algn="l"/>
                      <a:r>
                        <a:rPr sz="1400" b="0">
                          <a:solidFill>
                            <a:schemeClr val="tx1"/>
                          </a:solidFill>
                          <a:latin typeface="Times New Roman"/>
                        </a:rPr>
                        <a:t>3. Electricity supply service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709">
                <a:tc>
                  <a:txBody>
                    <a:bodyPr/>
                    <a:lstStyle/>
                    <a:p>
                      <a:pPr lvl="1" algn="l"/>
                      <a:r>
                        <a:rPr sz="1400" b="0">
                          <a:solidFill>
                            <a:schemeClr val="tx1"/>
                          </a:solidFill>
                          <a:latin typeface="Times New Roman"/>
                        </a:rPr>
                        <a:t>a. Generation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32860">
                <a:tc>
                  <a:txBody>
                    <a:bodyPr/>
                    <a:lstStyle/>
                    <a:p>
                      <a:pPr lvl="2" algn="l"/>
                      <a:r>
                        <a:rPr sz="1400" b="0">
                          <a:solidFill>
                            <a:schemeClr val="tx1"/>
                          </a:solidFill>
                          <a:latin typeface="Times New Roman"/>
                        </a:rPr>
                        <a:t>First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3.5826¢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3.5826¢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2860">
                <a:tc>
                  <a:txBody>
                    <a:bodyPr/>
                    <a:lstStyle/>
                    <a:p>
                      <a:pPr lvl="2" algn="l"/>
                      <a:r>
                        <a:rPr sz="1400" b="0">
                          <a:solidFill>
                            <a:schemeClr val="tx1"/>
                          </a:solidFill>
                          <a:latin typeface="Times New Roman"/>
                        </a:rPr>
                        <a:t>Over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5.4500¢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2.7632¢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2709">
                <a:tc>
                  <a:txBody>
                    <a:bodyPr/>
                    <a:lstStyle/>
                    <a:p>
                      <a:pPr lvl="1" algn="l"/>
                      <a:r>
                        <a:rPr sz="1400" b="0">
                          <a:solidFill>
                            <a:schemeClr val="tx1"/>
                          </a:solidFill>
                          <a:latin typeface="Times New Roman"/>
                        </a:rPr>
                        <a:t>b. Transmission kWh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2709">
                <a:tc>
                  <a:txBody>
                    <a:bodyPr/>
                    <a:lstStyle/>
                    <a:p>
                      <a:pPr lvl="2" algn="l"/>
                      <a:r>
                        <a:rPr sz="1400" b="0" dirty="0">
                          <a:solidFill>
                            <a:schemeClr val="tx1"/>
                          </a:solidFill>
                          <a:latin typeface="Times New Roman"/>
                        </a:rPr>
                        <a:t>All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0.970¢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0.970¢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9497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76010-767C-87DE-BF84-C4F79C12CB1C}"/>
              </a:ext>
            </a:extLst>
          </p:cNvPr>
          <p:cNvSpPr>
            <a:spLocks noGrp="1"/>
          </p:cNvSpPr>
          <p:nvPr>
            <p:ph type="title"/>
          </p:nvPr>
        </p:nvSpPr>
        <p:spPr/>
        <p:txBody>
          <a:bodyPr/>
          <a:lstStyle/>
          <a:p>
            <a:r>
              <a:rPr lang="en-US" altLang="zh-CN" sz="2800" dirty="0"/>
              <a:t>4.2 Understanding Electricity Bills</a:t>
            </a:r>
            <a:endParaRPr lang="zh-CN" altLang="en-US" dirty="0"/>
          </a:p>
        </p:txBody>
      </p:sp>
      <p:sp>
        <p:nvSpPr>
          <p:cNvPr id="3" name="内容占位符 2">
            <a:extLst>
              <a:ext uri="{FF2B5EF4-FFF2-40B4-BE49-F238E27FC236}">
                <a16:creationId xmlns:a16="http://schemas.microsoft.com/office/drawing/2014/main" id="{CB364030-76D7-D5C3-9D5D-F50E68706D2B}"/>
              </a:ext>
            </a:extLst>
          </p:cNvPr>
          <p:cNvSpPr>
            <a:spLocks noGrp="1"/>
          </p:cNvSpPr>
          <p:nvPr>
            <p:ph idx="1"/>
          </p:nvPr>
        </p:nvSpPr>
        <p:spPr>
          <a:xfrm>
            <a:off x="457199" y="683612"/>
            <a:ext cx="8229599" cy="2129926"/>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Example</a:t>
            </a:r>
          </a:p>
          <a:p>
            <a:pPr algn="just"/>
            <a:r>
              <a:rPr lang="en-US" altLang="zh-CN" sz="1800" dirty="0">
                <a:solidFill>
                  <a:schemeClr val="tx1"/>
                </a:solidFill>
              </a:rPr>
              <a:t>Consider that a customer consumes 1125 kWh in the month of July. This customer has purchased RECs to buy electricity from solar facilities. Compute the monthly bill for this customer based on the rate schedule given in Table. The customer has also volunteered to purchase 500 kWh of electricity per month from solar resources and pay a surcharge of 2.055¢ per kWh. In addition to kWh usage, the utility has determined a fuel charge of $21.65 and taxes of $6.13.	</a:t>
            </a:r>
            <a:endParaRPr lang="zh-CN" altLang="en-US" sz="1800" dirty="0">
              <a:solidFill>
                <a:schemeClr val="tx1"/>
              </a:solidFill>
            </a:endParaRPr>
          </a:p>
        </p:txBody>
      </p:sp>
      <p:sp>
        <p:nvSpPr>
          <p:cNvPr id="5" name="灯片编号占位符 4">
            <a:extLst>
              <a:ext uri="{FF2B5EF4-FFF2-40B4-BE49-F238E27FC236}">
                <a16:creationId xmlns:a16="http://schemas.microsoft.com/office/drawing/2014/main" id="{F54D1FA2-59F7-6594-1B01-F0FEB4504A15}"/>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6" name="Footer Placeholder 4">
            <a:extLst>
              <a:ext uri="{FF2B5EF4-FFF2-40B4-BE49-F238E27FC236}">
                <a16:creationId xmlns:a16="http://schemas.microsoft.com/office/drawing/2014/main" id="{F7A3B81E-9C3C-2093-7B6B-91E04993C4B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graphicFrame>
        <p:nvGraphicFramePr>
          <p:cNvPr id="10" name="Table 9">
            <a:extLst>
              <a:ext uri="{FF2B5EF4-FFF2-40B4-BE49-F238E27FC236}">
                <a16:creationId xmlns:a16="http://schemas.microsoft.com/office/drawing/2014/main" id="{3458D941-F5D2-45DD-89D6-278825442924}"/>
              </a:ext>
            </a:extLst>
          </p:cNvPr>
          <p:cNvGraphicFramePr>
            <a:graphicFrameLocks noGrp="1"/>
          </p:cNvGraphicFramePr>
          <p:nvPr>
            <p:extLst>
              <p:ext uri="{D42A27DB-BD31-4B8C-83A1-F6EECF244321}">
                <p14:modId xmlns:p14="http://schemas.microsoft.com/office/powerpoint/2010/main" val="1202777458"/>
              </p:ext>
            </p:extLst>
          </p:nvPr>
        </p:nvGraphicFramePr>
        <p:xfrm>
          <a:off x="914397" y="2813538"/>
          <a:ext cx="7315202" cy="3200534"/>
        </p:xfrm>
        <a:graphic>
          <a:graphicData uri="http://schemas.openxmlformats.org/drawingml/2006/table">
            <a:tbl>
              <a:tblPr firstRow="1" bandRow="1">
                <a:tableStyleId>{5C22544A-7EE6-4342-B048-85BDC9FD1C3A}</a:tableStyleId>
              </a:tblPr>
              <a:tblGrid>
                <a:gridCol w="3597176">
                  <a:extLst>
                    <a:ext uri="{9D8B030D-6E8A-4147-A177-3AD203B41FA5}">
                      <a16:colId xmlns:a16="http://schemas.microsoft.com/office/drawing/2014/main" val="20000"/>
                    </a:ext>
                  </a:extLst>
                </a:gridCol>
                <a:gridCol w="1898963">
                  <a:extLst>
                    <a:ext uri="{9D8B030D-6E8A-4147-A177-3AD203B41FA5}">
                      <a16:colId xmlns:a16="http://schemas.microsoft.com/office/drawing/2014/main" val="20001"/>
                    </a:ext>
                  </a:extLst>
                </a:gridCol>
                <a:gridCol w="1819063">
                  <a:extLst>
                    <a:ext uri="{9D8B030D-6E8A-4147-A177-3AD203B41FA5}">
                      <a16:colId xmlns:a16="http://schemas.microsoft.com/office/drawing/2014/main" val="20002"/>
                    </a:ext>
                  </a:extLst>
                </a:gridCol>
              </a:tblGrid>
              <a:tr h="215109">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a:rPr>
                        <a:t>1. Basic customer charge: $7.28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b="1" dirty="0">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b="1" dirty="0">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09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a:rPr>
                        <a:t>2. Distribution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a:rPr>
                        <a:t>June to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a:rPr>
                        <a:t>October to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860">
                <a:tc>
                  <a:txBody>
                    <a:bodyPr/>
                    <a:lstStyle/>
                    <a:p>
                      <a:pPr lvl="1" algn="l"/>
                      <a:r>
                        <a:rPr sz="1400" b="0" dirty="0">
                          <a:solidFill>
                            <a:schemeClr val="tx1"/>
                          </a:solidFill>
                          <a:latin typeface="Times New Roman"/>
                        </a:rPr>
                        <a:t>First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2.1086¢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2.1086¢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2860">
                <a:tc>
                  <a:txBody>
                    <a:bodyPr/>
                    <a:lstStyle/>
                    <a:p>
                      <a:pPr lvl="1" algn="l"/>
                      <a:r>
                        <a:rPr sz="1400" b="0" dirty="0">
                          <a:solidFill>
                            <a:schemeClr val="tx1"/>
                          </a:solidFill>
                          <a:latin typeface="Times New Roman"/>
                        </a:rPr>
                        <a:t>Over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1.1943¢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1.1943¢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709">
                <a:tc>
                  <a:txBody>
                    <a:bodyPr/>
                    <a:lstStyle/>
                    <a:p>
                      <a:pPr algn="l"/>
                      <a:r>
                        <a:rPr sz="1400" b="0">
                          <a:solidFill>
                            <a:schemeClr val="tx1"/>
                          </a:solidFill>
                          <a:latin typeface="Times New Roman"/>
                        </a:rPr>
                        <a:t>3. Electricity supply service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709">
                <a:tc>
                  <a:txBody>
                    <a:bodyPr/>
                    <a:lstStyle/>
                    <a:p>
                      <a:pPr lvl="1" algn="l"/>
                      <a:r>
                        <a:rPr sz="1400" b="0">
                          <a:solidFill>
                            <a:schemeClr val="tx1"/>
                          </a:solidFill>
                          <a:latin typeface="Times New Roman"/>
                        </a:rPr>
                        <a:t>a. Generation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32860">
                <a:tc>
                  <a:txBody>
                    <a:bodyPr/>
                    <a:lstStyle/>
                    <a:p>
                      <a:pPr lvl="2" algn="l"/>
                      <a:r>
                        <a:rPr sz="1400" b="0">
                          <a:solidFill>
                            <a:schemeClr val="tx1"/>
                          </a:solidFill>
                          <a:latin typeface="Times New Roman"/>
                        </a:rPr>
                        <a:t>First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3.5826¢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3.5826¢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2860">
                <a:tc>
                  <a:txBody>
                    <a:bodyPr/>
                    <a:lstStyle/>
                    <a:p>
                      <a:pPr lvl="2" algn="l"/>
                      <a:r>
                        <a:rPr sz="1400" b="0">
                          <a:solidFill>
                            <a:schemeClr val="tx1"/>
                          </a:solidFill>
                          <a:latin typeface="Times New Roman"/>
                        </a:rPr>
                        <a:t>Over 800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5.4500¢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2.7632¢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2709">
                <a:tc>
                  <a:txBody>
                    <a:bodyPr/>
                    <a:lstStyle/>
                    <a:p>
                      <a:pPr lvl="1" algn="l"/>
                      <a:r>
                        <a:rPr sz="1400" b="0">
                          <a:solidFill>
                            <a:schemeClr val="tx1"/>
                          </a:solidFill>
                          <a:latin typeface="Times New Roman"/>
                        </a:rPr>
                        <a:t>b. Transmission kWh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2709">
                <a:tc>
                  <a:txBody>
                    <a:bodyPr/>
                    <a:lstStyle/>
                    <a:p>
                      <a:pPr lvl="2" algn="l"/>
                      <a:r>
                        <a:rPr sz="1400" b="0" dirty="0">
                          <a:solidFill>
                            <a:schemeClr val="tx1"/>
                          </a:solidFill>
                          <a:latin typeface="Times New Roman"/>
                        </a:rPr>
                        <a:t>All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a:solidFill>
                            <a:schemeClr val="tx1"/>
                          </a:solidFill>
                          <a:latin typeface="Times New Roman"/>
                        </a:rPr>
                        <a:t>0.970¢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sz="1400" b="0" dirty="0">
                          <a:solidFill>
                            <a:schemeClr val="tx1"/>
                          </a:solidFill>
                          <a:latin typeface="Times New Roman"/>
                        </a:rPr>
                        <a:t>0.970¢ per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83320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876010-767C-87DE-BF84-C4F79C12CB1C}"/>
              </a:ext>
            </a:extLst>
          </p:cNvPr>
          <p:cNvSpPr>
            <a:spLocks noGrp="1"/>
          </p:cNvSpPr>
          <p:nvPr>
            <p:ph type="title"/>
          </p:nvPr>
        </p:nvSpPr>
        <p:spPr/>
        <p:txBody>
          <a:bodyPr/>
          <a:lstStyle/>
          <a:p>
            <a:r>
              <a:rPr lang="en-US" altLang="zh-CN" sz="2800" dirty="0"/>
              <a:t>4.2 Understanding Electricity Bills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B364030-76D7-D5C3-9D5D-F50E68706D2B}"/>
                  </a:ext>
                </a:extLst>
              </p:cNvPr>
              <p:cNvSpPr>
                <a:spLocks noGrp="1"/>
              </p:cNvSpPr>
              <p:nvPr>
                <p:ph idx="1"/>
              </p:nvPr>
            </p:nvSpPr>
            <p:spPr>
              <a:xfrm>
                <a:off x="457200" y="683611"/>
                <a:ext cx="8325852" cy="525998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a:ea typeface="+mn-ea"/>
                    <a:cs typeface="+mn-cs"/>
                  </a:rPr>
                  <a:t>Example</a:t>
                </a:r>
              </a:p>
              <a:p>
                <a:pPr algn="just"/>
                <a:r>
                  <a:rPr lang="en-US" altLang="zh-CN" sz="2400" dirty="0">
                    <a:solidFill>
                      <a:schemeClr val="tx1"/>
                    </a:solidFill>
                  </a:rPr>
                  <a:t>Since the month is July, we use the schedule to compute the cost for distribution and energy supply.</a:t>
                </a:r>
              </a:p>
              <a:p>
                <a:pPr marL="0" indent="0" algn="ctr">
                  <a:buNone/>
                </a:pPr>
                <a:r>
                  <a:rPr lang="en-US" altLang="zh-CN" sz="2400" dirty="0">
                    <a:solidFill>
                      <a:schemeClr val="tx1"/>
                    </a:solidFill>
                  </a:rPr>
                  <a:t>	Distribution:</a:t>
                </a:r>
                <a14:m>
                  <m:oMath xmlns:m="http://schemas.openxmlformats.org/officeDocument/2006/math">
                    <m:r>
                      <a:rPr lang="en-US" altLang="zh-CN" sz="2400" b="0" i="1" smtClean="0">
                        <a:solidFill>
                          <a:schemeClr val="tx1"/>
                        </a:solidFill>
                        <a:latin typeface="Cambria Math" panose="02040503050406030204" pitchFamily="18" charset="0"/>
                      </a:rPr>
                      <m:t>800</m:t>
                    </m:r>
                    <m:r>
                      <a:rPr lang="en-US" altLang="zh-CN" sz="2400" b="0" i="1" smtClean="0">
                        <a:solidFill>
                          <a:schemeClr val="tx1"/>
                        </a:solidFill>
                        <a:latin typeface="Cambria Math" panose="02040503050406030204" pitchFamily="18" charset="0"/>
                        <a:ea typeface="Cambria Math" panose="02040503050406030204" pitchFamily="18" charset="0"/>
                      </a:rPr>
                      <m:t>×0.021086=$16.86</m:t>
                    </m:r>
                  </m:oMath>
                </a14:m>
                <a:endParaRPr lang="en-US" altLang="zh-CN" sz="2400" b="0" dirty="0">
                  <a:solidFill>
                    <a:schemeClr val="tx1"/>
                  </a:solidFill>
                  <a:ea typeface="Cambria Math" panose="02040503050406030204" pitchFamily="18" charset="0"/>
                </a:endParaRPr>
              </a:p>
              <a:p>
                <a:pPr marL="0" indent="0" algn="ctr">
                  <a:buNone/>
                </a:pPr>
                <a:r>
                  <a:rPr lang="en-US" altLang="zh-CN" sz="2400" dirty="0">
                    <a:solidFill>
                      <a:schemeClr val="tx1"/>
                    </a:solidFill>
                  </a:rPr>
                  <a:t>		</a:t>
                </a:r>
                <a14:m>
                  <m:oMath xmlns:m="http://schemas.openxmlformats.org/officeDocument/2006/math">
                    <m:r>
                      <a:rPr lang="en-US" altLang="zh-CN" sz="2400" b="0" i="1" smtClean="0">
                        <a:solidFill>
                          <a:schemeClr val="tx1"/>
                        </a:solidFill>
                        <a:latin typeface="Cambria Math" panose="02040503050406030204" pitchFamily="18" charset="0"/>
                      </a:rPr>
                      <m:t>325</m:t>
                    </m:r>
                    <m:r>
                      <a:rPr lang="en-US" altLang="zh-CN" sz="2400" b="0" i="1" smtClean="0">
                        <a:solidFill>
                          <a:schemeClr val="tx1"/>
                        </a:solidFill>
                        <a:latin typeface="Cambria Math" panose="02040503050406030204" pitchFamily="18" charset="0"/>
                        <a:ea typeface="Cambria Math" panose="02040503050406030204" pitchFamily="18" charset="0"/>
                      </a:rPr>
                      <m:t>×0.011943=$3.88</m:t>
                    </m:r>
                  </m:oMath>
                </a14:m>
                <a:endParaRPr lang="en-US" altLang="zh-CN" sz="2400" b="0" dirty="0">
                  <a:solidFill>
                    <a:schemeClr val="tx1"/>
                  </a:solidFill>
                  <a:ea typeface="Cambria Math" panose="02040503050406030204" pitchFamily="18" charset="0"/>
                </a:endParaRPr>
              </a:p>
              <a:p>
                <a:pPr marL="0" indent="0" algn="ctr">
                  <a:buNone/>
                </a:pPr>
                <a:r>
                  <a:rPr lang="en-US" altLang="zh-CN" sz="2400" dirty="0">
                    <a:solidFill>
                      <a:schemeClr val="tx1"/>
                    </a:solidFill>
                    <a:ea typeface="Cambria Math" panose="02040503050406030204" pitchFamily="18" charset="0"/>
                  </a:rPr>
                  <a:t>	Generation:</a:t>
                </a:r>
                <a:r>
                  <a:rPr lang="en-US" altLang="zh-CN" sz="2400" b="0" dirty="0">
                    <a:solidFill>
                      <a:schemeClr val="tx1"/>
                    </a:solidFill>
                  </a:rPr>
                  <a:t> </a:t>
                </a:r>
                <a14:m>
                  <m:oMath xmlns:m="http://schemas.openxmlformats.org/officeDocument/2006/math">
                    <m:r>
                      <a:rPr lang="en-US" altLang="zh-CN" sz="2400" b="0" i="1" smtClean="0">
                        <a:solidFill>
                          <a:schemeClr val="tx1"/>
                        </a:solidFill>
                        <a:latin typeface="Cambria Math" panose="02040503050406030204" pitchFamily="18" charset="0"/>
                      </a:rPr>
                      <m:t>800</m:t>
                    </m:r>
                    <m:r>
                      <a:rPr lang="en-US" altLang="zh-CN" sz="2400" b="0" i="1" smtClean="0">
                        <a:solidFill>
                          <a:schemeClr val="tx1"/>
                        </a:solidFill>
                        <a:latin typeface="Cambria Math" panose="02040503050406030204" pitchFamily="18" charset="0"/>
                        <a:ea typeface="Cambria Math" panose="02040503050406030204" pitchFamily="18" charset="0"/>
                      </a:rPr>
                      <m:t>×0.035826=$28.66</m:t>
                    </m:r>
                  </m:oMath>
                </a14:m>
                <a:endParaRPr lang="en-US" altLang="zh-CN" sz="2400" b="0" dirty="0">
                  <a:solidFill>
                    <a:schemeClr val="tx1"/>
                  </a:solidFill>
                  <a:ea typeface="Cambria Math" panose="02040503050406030204" pitchFamily="18" charset="0"/>
                </a:endParaRPr>
              </a:p>
              <a:p>
                <a:pPr marL="0" indent="0" algn="ctr">
                  <a:buNone/>
                </a:pPr>
                <a:r>
                  <a:rPr lang="en-US" altLang="zh-CN" sz="2400" dirty="0">
                    <a:solidFill>
                      <a:schemeClr val="tx1"/>
                    </a:solidFill>
                  </a:rPr>
                  <a:t>		</a:t>
                </a:r>
                <a14:m>
                  <m:oMath xmlns:m="http://schemas.openxmlformats.org/officeDocument/2006/math">
                    <m:r>
                      <a:rPr lang="en-US" altLang="zh-CN" sz="2400" b="0" i="1" smtClean="0">
                        <a:solidFill>
                          <a:schemeClr val="tx1"/>
                        </a:solidFill>
                        <a:latin typeface="Cambria Math" panose="02040503050406030204" pitchFamily="18" charset="0"/>
                      </a:rPr>
                      <m:t>325</m:t>
                    </m:r>
                    <m:r>
                      <a:rPr lang="en-US" altLang="zh-CN" sz="2400" b="0" i="1" smtClean="0">
                        <a:solidFill>
                          <a:schemeClr val="tx1"/>
                        </a:solidFill>
                        <a:latin typeface="Cambria Math" panose="02040503050406030204" pitchFamily="18" charset="0"/>
                        <a:ea typeface="Cambria Math" panose="02040503050406030204" pitchFamily="18" charset="0"/>
                      </a:rPr>
                      <m:t>×0.054500=$17.71</m:t>
                    </m:r>
                  </m:oMath>
                </a14:m>
                <a:endParaRPr lang="en-US" altLang="zh-CN" sz="2400" b="0" dirty="0">
                  <a:solidFill>
                    <a:schemeClr val="tx1"/>
                  </a:solidFill>
                  <a:ea typeface="Cambria Math" panose="02040503050406030204" pitchFamily="18" charset="0"/>
                </a:endParaRPr>
              </a:p>
              <a:p>
                <a:pPr marL="0" indent="0" algn="ctr">
                  <a:buNone/>
                </a:pPr>
                <a:r>
                  <a:rPr lang="en-US" altLang="zh-CN" sz="2400" dirty="0">
                    <a:solidFill>
                      <a:schemeClr val="tx1"/>
                    </a:solidFill>
                    <a:ea typeface="Cambria Math" panose="02040503050406030204" pitchFamily="18" charset="0"/>
                  </a:rPr>
                  <a:t>	Transmission: </a:t>
                </a:r>
                <a14:m>
                  <m:oMath xmlns:m="http://schemas.openxmlformats.org/officeDocument/2006/math">
                    <m:r>
                      <a:rPr lang="en-US" altLang="zh-CN" sz="2400" i="1">
                        <a:solidFill>
                          <a:schemeClr val="tx1"/>
                        </a:solidFill>
                        <a:latin typeface="Cambria Math" panose="02040503050406030204" pitchFamily="18" charset="0"/>
                      </a:rPr>
                      <m:t>1</m:t>
                    </m:r>
                    <m:r>
                      <a:rPr lang="en-US" altLang="zh-CN" sz="2400" b="0" i="1" smtClean="0">
                        <a:solidFill>
                          <a:schemeClr val="tx1"/>
                        </a:solidFill>
                        <a:latin typeface="Cambria Math" panose="02040503050406030204" pitchFamily="18" charset="0"/>
                      </a:rPr>
                      <m:t>125</m:t>
                    </m:r>
                    <m:r>
                      <a:rPr lang="en-US" altLang="zh-CN" sz="2400" b="0" i="1" smtClean="0">
                        <a:solidFill>
                          <a:schemeClr val="tx1"/>
                        </a:solidFill>
                        <a:latin typeface="Cambria Math" panose="02040503050406030204" pitchFamily="18" charset="0"/>
                        <a:ea typeface="Cambria Math" panose="02040503050406030204" pitchFamily="18" charset="0"/>
                      </a:rPr>
                      <m:t>×0.00970=$10.91</m:t>
                    </m:r>
                  </m:oMath>
                </a14:m>
                <a:endParaRPr lang="en-US" altLang="zh-CN" sz="2400" b="0" dirty="0">
                  <a:solidFill>
                    <a:schemeClr val="tx1"/>
                  </a:solidFill>
                  <a:ea typeface="Cambria Math" panose="02040503050406030204" pitchFamily="18" charset="0"/>
                </a:endParaRPr>
              </a:p>
              <a:p>
                <a:pPr marL="0" indent="0" algn="ctr">
                  <a:buNone/>
                </a:pPr>
                <a:r>
                  <a:rPr lang="en-US" altLang="zh-CN" sz="2400" b="0" dirty="0">
                    <a:solidFill>
                      <a:schemeClr val="tx1"/>
                    </a:solidFill>
                    <a:ea typeface="Cambria Math" panose="02040503050406030204" pitchFamily="18" charset="0"/>
                  </a:rPr>
                  <a:t>	Green Power: </a:t>
                </a:r>
                <a14:m>
                  <m:oMath xmlns:m="http://schemas.openxmlformats.org/officeDocument/2006/math">
                    <m:r>
                      <a:rPr lang="en-US" altLang="zh-CN" sz="2400" i="1">
                        <a:solidFill>
                          <a:schemeClr val="tx1"/>
                        </a:solidFill>
                        <a:latin typeface="Cambria Math" panose="02040503050406030204" pitchFamily="18" charset="0"/>
                      </a:rPr>
                      <m:t>5</m:t>
                    </m:r>
                    <m:r>
                      <a:rPr lang="en-US" altLang="zh-CN" sz="2400" b="0" i="1" smtClean="0">
                        <a:solidFill>
                          <a:schemeClr val="tx1"/>
                        </a:solidFill>
                        <a:latin typeface="Cambria Math" panose="02040503050406030204" pitchFamily="18" charset="0"/>
                      </a:rPr>
                      <m:t>00</m:t>
                    </m:r>
                    <m:r>
                      <a:rPr lang="en-US" altLang="zh-CN" sz="2400" b="0" i="1" smtClean="0">
                        <a:solidFill>
                          <a:schemeClr val="tx1"/>
                        </a:solidFill>
                        <a:latin typeface="Cambria Math" panose="02040503050406030204" pitchFamily="18" charset="0"/>
                        <a:ea typeface="Cambria Math" panose="02040503050406030204" pitchFamily="18" charset="0"/>
                      </a:rPr>
                      <m:t>×0.020550=$10.27</m:t>
                    </m:r>
                  </m:oMath>
                </a14:m>
                <a:endParaRPr lang="en-US" altLang="zh-CN" sz="2400" b="0" dirty="0">
                  <a:solidFill>
                    <a:schemeClr val="tx1"/>
                  </a:solidFill>
                  <a:ea typeface="Cambria Math" panose="02040503050406030204" pitchFamily="18" charset="0"/>
                </a:endParaRPr>
              </a:p>
              <a:p>
                <a:pPr marL="0" indent="0" algn="just">
                  <a:buNone/>
                </a:pPr>
                <a:r>
                  <a:rPr lang="en-US" altLang="zh-CN" sz="2400" b="0" dirty="0">
                    <a:solidFill>
                      <a:schemeClr val="tx1"/>
                    </a:solidFill>
                    <a:ea typeface="Cambria Math" panose="02040503050406030204" pitchFamily="18" charset="0"/>
                  </a:rPr>
                  <a:t>Monthly Bill </a:t>
                </a:r>
                <a14:m>
                  <m:oMath xmlns:m="http://schemas.openxmlformats.org/officeDocument/2006/math">
                    <m:r>
                      <a:rPr lang="en-US" altLang="zh-CN" sz="2400" b="0" i="1" smtClean="0">
                        <a:solidFill>
                          <a:schemeClr val="tx1"/>
                        </a:solidFill>
                        <a:latin typeface="Cambria Math" panose="02040503050406030204" pitchFamily="18" charset="0"/>
                        <a:ea typeface="Cambria Math" panose="02040503050406030204" pitchFamily="18" charset="0"/>
                      </a:rPr>
                      <m:t>=7.28+</m:t>
                    </m:r>
                    <m:d>
                      <m:dPr>
                        <m:ctrlPr>
                          <a:rPr lang="en-US" altLang="zh-CN" sz="2400" b="0" i="1" smtClean="0">
                            <a:solidFill>
                              <a:schemeClr val="tx1"/>
                            </a:solidFill>
                            <a:latin typeface="Cambria Math" panose="02040503050406030204" pitchFamily="18" charset="0"/>
                            <a:ea typeface="Cambria Math" panose="02040503050406030204" pitchFamily="18" charset="0"/>
                          </a:rPr>
                        </m:ctrlPr>
                      </m:dPr>
                      <m:e>
                        <m:r>
                          <a:rPr lang="en-US" altLang="zh-CN" sz="2400" b="0" i="1" smtClean="0">
                            <a:solidFill>
                              <a:schemeClr val="tx1"/>
                            </a:solidFill>
                            <a:latin typeface="Cambria Math" panose="02040503050406030204" pitchFamily="18" charset="0"/>
                            <a:ea typeface="Cambria Math" panose="02040503050406030204" pitchFamily="18" charset="0"/>
                          </a:rPr>
                          <m:t>16.86+3.88</m:t>
                        </m:r>
                      </m:e>
                    </m:d>
                    <m:r>
                      <a:rPr lang="en-US" altLang="zh-CN" sz="2400" b="0" i="1" smtClean="0">
                        <a:solidFill>
                          <a:schemeClr val="tx1"/>
                        </a:solidFill>
                        <a:latin typeface="Cambria Math" panose="02040503050406030204" pitchFamily="18" charset="0"/>
                        <a:ea typeface="Cambria Math" panose="02040503050406030204" pitchFamily="18" charset="0"/>
                      </a:rPr>
                      <m:t>+</m:t>
                    </m:r>
                    <m:d>
                      <m:dPr>
                        <m:ctrlPr>
                          <a:rPr lang="en-US" altLang="zh-CN" sz="2400" b="0" i="1" smtClean="0">
                            <a:solidFill>
                              <a:schemeClr val="tx1"/>
                            </a:solidFill>
                            <a:latin typeface="Cambria Math" panose="02040503050406030204" pitchFamily="18" charset="0"/>
                            <a:ea typeface="Cambria Math" panose="02040503050406030204" pitchFamily="18" charset="0"/>
                          </a:rPr>
                        </m:ctrlPr>
                      </m:dPr>
                      <m:e>
                        <m:r>
                          <a:rPr lang="en-US" altLang="zh-CN" sz="2400" b="0" i="1" smtClean="0">
                            <a:solidFill>
                              <a:schemeClr val="tx1"/>
                            </a:solidFill>
                            <a:latin typeface="Cambria Math" panose="02040503050406030204" pitchFamily="18" charset="0"/>
                            <a:ea typeface="Cambria Math" panose="02040503050406030204" pitchFamily="18" charset="0"/>
                          </a:rPr>
                          <m:t>28.66+17.71</m:t>
                        </m:r>
                      </m:e>
                    </m:d>
                    <m:r>
                      <a:rPr lang="en-US" altLang="zh-CN" sz="2400" b="0" i="1" smtClean="0">
                        <a:solidFill>
                          <a:schemeClr val="tx1"/>
                        </a:solidFill>
                        <a:latin typeface="Cambria Math" panose="02040503050406030204" pitchFamily="18" charset="0"/>
                        <a:ea typeface="Cambria Math" panose="02040503050406030204" pitchFamily="18" charset="0"/>
                      </a:rPr>
                      <m:t>+10.91+21.65+6.13=$</m:t>
                    </m:r>
                    <m:r>
                      <a:rPr lang="en-US" altLang="zh-CN" sz="2400" b="0" i="1" smtClean="0">
                        <a:solidFill>
                          <a:schemeClr val="tx1"/>
                        </a:solidFill>
                        <a:latin typeface="Cambria Math" panose="02040503050406030204" pitchFamily="18" charset="0"/>
                        <a:ea typeface="Cambria Math" panose="02040503050406030204" pitchFamily="18" charset="0"/>
                      </a:rPr>
                      <m:t>123.35</m:t>
                    </m:r>
                  </m:oMath>
                </a14:m>
                <a:r>
                  <a:rPr lang="en-US" altLang="zh-CN" sz="2400" dirty="0">
                    <a:solidFill>
                      <a:schemeClr val="tx1"/>
                    </a:solidFill>
                    <a:ea typeface="Cambria Math" panose="02040503050406030204" pitchFamily="18" charset="0"/>
                  </a:rPr>
                  <a:t>. </a:t>
                </a:r>
                <a:r>
                  <a:rPr lang="en-US" altLang="zh-CN" sz="2400" b="0" dirty="0">
                    <a:solidFill>
                      <a:schemeClr val="tx1"/>
                    </a:solidFill>
                    <a:ea typeface="Cambria Math" panose="02040503050406030204" pitchFamily="18" charset="0"/>
                  </a:rPr>
                  <a:t>Therefore, the average cost of electricity for this customer is 123.35/1125 = 10.964¢ per kWh.</a:t>
                </a:r>
              </a:p>
              <a:p>
                <a:pPr marL="0" indent="0" algn="just">
                  <a:buNone/>
                </a:pPr>
                <a:r>
                  <a:rPr lang="en-US" altLang="zh-CN" sz="1400" dirty="0">
                    <a:solidFill>
                      <a:schemeClr val="tx1"/>
                    </a:solidFill>
                  </a:rPr>
                  <a:t>	</a:t>
                </a:r>
                <a:endParaRPr lang="zh-CN" altLang="en-US" sz="1400" dirty="0">
                  <a:solidFill>
                    <a:schemeClr val="tx1"/>
                  </a:solidFill>
                </a:endParaRPr>
              </a:p>
            </p:txBody>
          </p:sp>
        </mc:Choice>
        <mc:Fallback>
          <p:sp>
            <p:nvSpPr>
              <p:cNvPr id="3" name="内容占位符 2">
                <a:extLst>
                  <a:ext uri="{FF2B5EF4-FFF2-40B4-BE49-F238E27FC236}">
                    <a16:creationId xmlns:a16="http://schemas.microsoft.com/office/drawing/2014/main" id="{CB364030-76D7-D5C3-9D5D-F50E68706D2B}"/>
                  </a:ext>
                </a:extLst>
              </p:cNvPr>
              <p:cNvSpPr>
                <a:spLocks noGrp="1" noRot="1" noChangeAspect="1" noMove="1" noResize="1" noEditPoints="1" noAdjustHandles="1" noChangeArrowheads="1" noChangeShapeType="1" noTextEdit="1"/>
              </p:cNvSpPr>
              <p:nvPr>
                <p:ph idx="1"/>
              </p:nvPr>
            </p:nvSpPr>
            <p:spPr>
              <a:xfrm>
                <a:off x="457200" y="683611"/>
                <a:ext cx="8325852" cy="5259989"/>
              </a:xfrm>
              <a:blipFill>
                <a:blip r:embed="rId2"/>
                <a:stretch>
                  <a:fillRect l="-1098" t="-579" r="-1098"/>
                </a:stretch>
              </a:blipFill>
            </p:spPr>
            <p:txBody>
              <a:bodyPr/>
              <a:lstStyle/>
              <a:p>
                <a:r>
                  <a:rPr lang="en-US">
                    <a:noFill/>
                  </a:rPr>
                  <a:t> </a:t>
                </a:r>
              </a:p>
            </p:txBody>
          </p:sp>
        </mc:Fallback>
      </mc:AlternateContent>
      <p:sp>
        <p:nvSpPr>
          <p:cNvPr id="5" name="灯片编号占位符 4">
            <a:extLst>
              <a:ext uri="{FF2B5EF4-FFF2-40B4-BE49-F238E27FC236}">
                <a16:creationId xmlns:a16="http://schemas.microsoft.com/office/drawing/2014/main" id="{F54D1FA2-59F7-6594-1B01-F0FEB4504A15}"/>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6" name="Footer Placeholder 4">
            <a:extLst>
              <a:ext uri="{FF2B5EF4-FFF2-40B4-BE49-F238E27FC236}">
                <a16:creationId xmlns:a16="http://schemas.microsoft.com/office/drawing/2014/main" id="{F7A3B81E-9C3C-2093-7B6B-91E04993C4B0}"/>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146674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 Tariffs and Pricing</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76</a:t>
            </a:fld>
            <a:endParaRPr lang="en-US">
              <a:latin typeface="+mj-lt"/>
            </a:endParaRPr>
          </a:p>
        </p:txBody>
      </p:sp>
      <p:sp>
        <p:nvSpPr>
          <p:cNvPr id="8" name="Content Placeholder 7">
            <a:extLst>
              <a:ext uri="{FF2B5EF4-FFF2-40B4-BE49-F238E27FC236}">
                <a16:creationId xmlns:a16="http://schemas.microsoft.com/office/drawing/2014/main" id="{CFFCA60E-1751-5941-9EC9-AF3E6FD4F497}"/>
              </a:ext>
            </a:extLst>
          </p:cNvPr>
          <p:cNvSpPr>
            <a:spLocks noGrp="1"/>
          </p:cNvSpPr>
          <p:nvPr>
            <p:ph idx="1"/>
          </p:nvPr>
        </p:nvSpPr>
        <p:spPr>
          <a:xfrm>
            <a:off x="457200" y="1330300"/>
            <a:ext cx="8163232" cy="3952900"/>
          </a:xfrm>
        </p:spPr>
        <p:txBody>
          <a:bodyPr/>
          <a:lstStyle/>
          <a:p>
            <a:pPr algn="just">
              <a:spcBef>
                <a:spcPts val="0"/>
              </a:spcBef>
              <a:spcAft>
                <a:spcPts val="1200"/>
              </a:spcAft>
            </a:pPr>
            <a:r>
              <a:rPr lang="en-US" sz="2400" dirty="0">
                <a:solidFill>
                  <a:schemeClr val="tx1"/>
                </a:solidFill>
                <a:latin typeface="+mj-lt"/>
                <a:cs typeface="Times New Roman" panose="02020603050405020304" pitchFamily="18" charset="0"/>
              </a:rPr>
              <a:t>United States is a large country with many rural communities. Since investor‐owned utilities were not catering to the needs of the rural communities, the government passed legislation in 1936, which resulted in the formation of </a:t>
            </a:r>
            <a:r>
              <a:rPr lang="en-US" sz="2400" dirty="0" err="1">
                <a:solidFill>
                  <a:schemeClr val="tx1"/>
                </a:solidFill>
                <a:latin typeface="+mj-lt"/>
                <a:cs typeface="Times New Roman" panose="02020603050405020304" pitchFamily="18" charset="0"/>
              </a:rPr>
              <a:t>RECs.</a:t>
            </a:r>
            <a:endParaRPr lang="en-US" sz="2400" dirty="0">
              <a:solidFill>
                <a:schemeClr val="tx1"/>
              </a:solidFill>
              <a:latin typeface="+mj-lt"/>
              <a:cs typeface="Times New Roman" panose="02020603050405020304" pitchFamily="18" charset="0"/>
            </a:endParaRPr>
          </a:p>
          <a:p>
            <a:pPr algn="just">
              <a:spcBef>
                <a:spcPts val="0"/>
              </a:spcBef>
              <a:spcAft>
                <a:spcPts val="1200"/>
              </a:spcAft>
            </a:pPr>
            <a:r>
              <a:rPr lang="en-US" sz="2400" dirty="0">
                <a:solidFill>
                  <a:schemeClr val="tx1"/>
                </a:solidFill>
                <a:latin typeface="+mj-lt"/>
                <a:cs typeface="Times New Roman" panose="02020603050405020304" pitchFamily="18" charset="0"/>
              </a:rPr>
              <a:t>The RECs are member‐owned nonprofit organizations that provide electricity to rural communities. </a:t>
            </a:r>
          </a:p>
          <a:p>
            <a:pPr algn="just">
              <a:spcBef>
                <a:spcPts val="0"/>
              </a:spcBef>
              <a:spcAft>
                <a:spcPts val="1200"/>
              </a:spcAft>
            </a:pPr>
            <a:r>
              <a:rPr lang="en-US" sz="2400" dirty="0">
                <a:solidFill>
                  <a:schemeClr val="tx1"/>
                </a:solidFill>
                <a:latin typeface="+mj-lt"/>
                <a:cs typeface="Times New Roman" panose="02020603050405020304" pitchFamily="18" charset="0"/>
              </a:rPr>
              <a:t>Large RECs own their own generation and transmission, but smaller ones only engage in the distribution business.</a:t>
            </a:r>
          </a:p>
        </p:txBody>
      </p:sp>
      <p:sp>
        <p:nvSpPr>
          <p:cNvPr id="3" name="Title 1">
            <a:extLst>
              <a:ext uri="{FF2B5EF4-FFF2-40B4-BE49-F238E27FC236}">
                <a16:creationId xmlns:a16="http://schemas.microsoft.com/office/drawing/2014/main" id="{4CC455B9-65BE-FD76-B893-9DFA3B6B412E}"/>
              </a:ext>
            </a:extLst>
          </p:cNvPr>
          <p:cNvSpPr txBox="1">
            <a:spLocks/>
          </p:cNvSpPr>
          <p:nvPr/>
        </p:nvSpPr>
        <p:spPr bwMode="auto">
          <a:xfrm>
            <a:off x="457200" y="965175"/>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4.3 Rural Electric Cooperatives (RECs)</a:t>
            </a:r>
          </a:p>
        </p:txBody>
      </p:sp>
      <p:sp>
        <p:nvSpPr>
          <p:cNvPr id="9" name="Footer Placeholder 4">
            <a:extLst>
              <a:ext uri="{FF2B5EF4-FFF2-40B4-BE49-F238E27FC236}">
                <a16:creationId xmlns:a16="http://schemas.microsoft.com/office/drawing/2014/main" id="{493066EA-0C83-B965-6EF3-C359F410C35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1029884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altLang="zh-CN" sz="2800" dirty="0"/>
              <a:t>4. Tariffs and Pricing</a:t>
            </a:r>
            <a:endParaRPr lang="en-US" sz="2800" dirty="0"/>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j-lt"/>
              </a:rPr>
              <a:t>77</a:t>
            </a:fld>
            <a:endParaRPr lang="en-US">
              <a:latin typeface="+mj-lt"/>
            </a:endParaRPr>
          </a:p>
        </p:txBody>
      </p:sp>
      <p:sp>
        <p:nvSpPr>
          <p:cNvPr id="4" name="Title 1">
            <a:extLst>
              <a:ext uri="{FF2B5EF4-FFF2-40B4-BE49-F238E27FC236}">
                <a16:creationId xmlns:a16="http://schemas.microsoft.com/office/drawing/2014/main" id="{AB7ADD26-E717-E053-5710-52857B484342}"/>
              </a:ext>
            </a:extLst>
          </p:cNvPr>
          <p:cNvSpPr txBox="1">
            <a:spLocks/>
          </p:cNvSpPr>
          <p:nvPr/>
        </p:nvSpPr>
        <p:spPr bwMode="auto">
          <a:xfrm>
            <a:off x="457200" y="809881"/>
            <a:ext cx="8229600"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rgbClr val="C00000"/>
                </a:solidFill>
              </a:rPr>
              <a:t>4.4 Municipal Utilities</a:t>
            </a:r>
          </a:p>
        </p:txBody>
      </p:sp>
      <p:sp>
        <p:nvSpPr>
          <p:cNvPr id="6" name="Content Placeholder 7">
            <a:extLst>
              <a:ext uri="{FF2B5EF4-FFF2-40B4-BE49-F238E27FC236}">
                <a16:creationId xmlns:a16="http://schemas.microsoft.com/office/drawing/2014/main" id="{C2E2725A-2BFD-6130-15BC-CD89227117E6}"/>
              </a:ext>
            </a:extLst>
          </p:cNvPr>
          <p:cNvSpPr txBox="1">
            <a:spLocks/>
          </p:cNvSpPr>
          <p:nvPr/>
        </p:nvSpPr>
        <p:spPr bwMode="auto">
          <a:xfrm>
            <a:off x="457200" y="1425856"/>
            <a:ext cx="8163232" cy="3610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1200"/>
              </a:spcAft>
            </a:pPr>
            <a:r>
              <a:rPr lang="en-US" sz="2400" kern="0" dirty="0">
                <a:solidFill>
                  <a:schemeClr val="tx1"/>
                </a:solidFill>
                <a:latin typeface="+mj-lt"/>
                <a:cs typeface="Times New Roman" panose="02020603050405020304" pitchFamily="18" charset="0"/>
              </a:rPr>
              <a:t>Several small cities in the United States operate their own distribution system.</a:t>
            </a:r>
          </a:p>
          <a:p>
            <a:pPr algn="just">
              <a:spcBef>
                <a:spcPts val="0"/>
              </a:spcBef>
              <a:spcAft>
                <a:spcPts val="1200"/>
              </a:spcAft>
            </a:pPr>
            <a:r>
              <a:rPr lang="en-US" sz="2400" kern="0" dirty="0">
                <a:solidFill>
                  <a:schemeClr val="tx1"/>
                </a:solidFill>
                <a:latin typeface="+mj-lt"/>
                <a:cs typeface="Times New Roman" panose="02020603050405020304" pitchFamily="18" charset="0"/>
              </a:rPr>
              <a:t>Some of them own small generation within the city limits, but many of them buy electricity from the market to serve their customers. </a:t>
            </a:r>
          </a:p>
          <a:p>
            <a:pPr algn="just">
              <a:spcBef>
                <a:spcPts val="0"/>
              </a:spcBef>
              <a:spcAft>
                <a:spcPts val="1200"/>
              </a:spcAft>
            </a:pPr>
            <a:r>
              <a:rPr lang="en-US" sz="2400" kern="0" dirty="0">
                <a:solidFill>
                  <a:schemeClr val="tx1"/>
                </a:solidFill>
                <a:latin typeface="+mj-lt"/>
                <a:cs typeface="Times New Roman" panose="02020603050405020304" pitchFamily="18" charset="0"/>
              </a:rPr>
              <a:t>Since individual cities do not have large market power, typically several cities cooperate to form power purchase pools for better rates.</a:t>
            </a:r>
          </a:p>
        </p:txBody>
      </p:sp>
      <p:sp>
        <p:nvSpPr>
          <p:cNvPr id="9" name="Footer Placeholder 4">
            <a:extLst>
              <a:ext uri="{FF2B5EF4-FFF2-40B4-BE49-F238E27FC236}">
                <a16:creationId xmlns:a16="http://schemas.microsoft.com/office/drawing/2014/main" id="{493066EA-0C83-B965-6EF3-C359F410C35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4085590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latin typeface="+mj-lt"/>
              </a:rPr>
              <a:t>78</a:t>
            </a:fld>
            <a:endParaRPr lang="en-US">
              <a:latin typeface="+mj-lt"/>
            </a:endParaRP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43B134F1-ACFB-83CA-2420-87755172F901}"/>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72839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6869"/>
            <a:ext cx="8229600" cy="461243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cs typeface="Times New Roman" panose="02020603050405020304" pitchFamily="18" charset="0"/>
              </a:rPr>
              <a:t>Generally, the discount rate used for engineering economic analysis does not include the effect of inflation. However, if inflation rates for future years are available, they can be included in the discount rate.</a:t>
            </a:r>
          </a:p>
          <a:p>
            <a:pPr algn="just">
              <a:spcBef>
                <a:spcPts val="400"/>
              </a:spcBef>
              <a:spcAft>
                <a:spcPts val="600"/>
              </a:spcAft>
            </a:pPr>
            <a:r>
              <a:rPr lang="en-US" sz="2400" dirty="0">
                <a:solidFill>
                  <a:schemeClr val="tx1"/>
                </a:solidFill>
                <a:cs typeface="Times New Roman" panose="02020603050405020304" pitchFamily="18" charset="0"/>
              </a:rPr>
              <a:t> If the discount rate does not include inflation, all the future costs and benefits are represented in real dollars (today's dollar), but if they do include inflation, then all the future monies are represented in inflated or nominal dollars.</a:t>
            </a:r>
          </a:p>
          <a:p>
            <a:pPr algn="just">
              <a:spcBef>
                <a:spcPts val="400"/>
              </a:spcBef>
              <a:spcAft>
                <a:spcPts val="600"/>
              </a:spcAft>
            </a:pPr>
            <a:r>
              <a:rPr lang="en-US" sz="2400" dirty="0">
                <a:solidFill>
                  <a:schemeClr val="tx1"/>
                </a:solidFill>
                <a:cs typeface="Times New Roman" panose="02020603050405020304" pitchFamily="18" charset="0"/>
              </a:rPr>
              <a:t>It turns out that either way the results are the same. Therefore, most people prefer to leave inflation out to keep things simple.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8</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54528"/>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2.3 Discount Rate</a:t>
            </a:r>
          </a:p>
        </p:txBody>
      </p:sp>
      <p:sp>
        <p:nvSpPr>
          <p:cNvPr id="6" name="Footer Placeholder 4">
            <a:extLst>
              <a:ext uri="{FF2B5EF4-FFF2-40B4-BE49-F238E27FC236}">
                <a16:creationId xmlns:a16="http://schemas.microsoft.com/office/drawing/2014/main" id="{B8BBB877-3E68-4F02-9D8D-BC899ED81E9A}"/>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35576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mn-lt"/>
              </a:rPr>
              <a:t>2. 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10845"/>
                <a:ext cx="8229600" cy="503419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300"/>
                  </a:spcBef>
                  <a:spcAft>
                    <a:spcPts val="300"/>
                  </a:spcAft>
                </a:pPr>
                <a:r>
                  <a:rPr lang="en-US" sz="2200" dirty="0">
                    <a:solidFill>
                      <a:schemeClr val="tx1"/>
                    </a:solidFill>
                    <a:latin typeface="+mj-lt"/>
                    <a:cs typeface="Times New Roman" panose="02020603050405020304" pitchFamily="18" charset="0"/>
                  </a:rPr>
                  <a:t>Money loses value with time. The more the investor waits to receive the money, the higher the amount he will expect.</a:t>
                </a:r>
              </a:p>
              <a:p>
                <a:pPr algn="just">
                  <a:spcBef>
                    <a:spcPts val="300"/>
                  </a:spcBef>
                  <a:spcAft>
                    <a:spcPts val="300"/>
                  </a:spcAft>
                </a:pPr>
                <a:r>
                  <a:rPr lang="en-US" sz="2200" dirty="0">
                    <a:solidFill>
                      <a:schemeClr val="tx1"/>
                    </a:solidFill>
                    <a:latin typeface="+mj-lt"/>
                    <a:cs typeface="Times New Roman" panose="02020603050405020304" pitchFamily="18" charset="0"/>
                  </a:rPr>
                  <a:t>Financial analysis converts all the future financial outlays to a present value by defining the present worth factor or discount factor, given as a function of discount rate (</a:t>
                </a:r>
                <a:r>
                  <a:rPr lang="en-US" sz="2200" i="1" dirty="0">
                    <a:solidFill>
                      <a:schemeClr val="tx1"/>
                    </a:solidFill>
                    <a:latin typeface="+mj-lt"/>
                    <a:cs typeface="Times New Roman" panose="02020603050405020304" pitchFamily="18" charset="0"/>
                  </a:rPr>
                  <a:t>d</a:t>
                </a:r>
                <a:r>
                  <a:rPr lang="en-US" sz="2200" dirty="0">
                    <a:solidFill>
                      <a:schemeClr val="tx1"/>
                    </a:solidFill>
                    <a:latin typeface="+mj-lt"/>
                    <a:cs typeface="Times New Roman" panose="02020603050405020304" pitchFamily="18" charset="0"/>
                  </a:rPr>
                  <a:t>) and years from present (</a:t>
                </a:r>
                <a:r>
                  <a:rPr lang="en-US" sz="2200" i="1" dirty="0">
                    <a:solidFill>
                      <a:schemeClr val="tx1"/>
                    </a:solidFill>
                    <a:latin typeface="+mj-lt"/>
                    <a:cs typeface="Times New Roman" panose="02020603050405020304" pitchFamily="18" charset="0"/>
                  </a:rPr>
                  <a:t>n</a:t>
                </a:r>
                <a:r>
                  <a:rPr lang="en-US" sz="2200" dirty="0">
                    <a:solidFill>
                      <a:schemeClr val="tx1"/>
                    </a:solidFill>
                    <a:latin typeface="+mj-lt"/>
                    <a:cs typeface="Times New Roman" panose="02020603050405020304" pitchFamily="18" charset="0"/>
                  </a:rPr>
                  <a:t>):</a:t>
                </a:r>
              </a:p>
              <a:p>
                <a:pPr marL="0" indent="0" algn="just">
                  <a:spcBef>
                    <a:spcPts val="300"/>
                  </a:spcBef>
                  <a:spcAft>
                    <a:spcPts val="300"/>
                  </a:spcAft>
                  <a:buNone/>
                </a:pPr>
                <a14:m>
                  <m:oMathPara xmlns:m="http://schemas.openxmlformats.org/officeDocument/2006/math">
                    <m:oMathParaPr>
                      <m:jc m:val="centerGroup"/>
                    </m:oMathParaPr>
                    <m:oMath xmlns:m="http://schemas.openxmlformats.org/officeDocument/2006/math">
                      <m:r>
                        <a:rPr lang="en-US" sz="2200" b="0" i="1" smtClean="0">
                          <a:solidFill>
                            <a:schemeClr val="tx1"/>
                          </a:solidFill>
                          <a:latin typeface="Cambria Math" panose="02040503050406030204" pitchFamily="18" charset="0"/>
                          <a:cs typeface="Times New Roman" panose="02020603050405020304" pitchFamily="18" charset="0"/>
                        </a:rPr>
                        <m:t>𝐷</m:t>
                      </m:r>
                      <m:sSub>
                        <m:sSubPr>
                          <m:ctrlPr>
                            <a:rPr lang="en-US" sz="2200" b="0" i="1" smtClean="0">
                              <a:solidFill>
                                <a:schemeClr val="tx1"/>
                              </a:solidFill>
                              <a:latin typeface="Cambria Math" panose="02040503050406030204" pitchFamily="18" charset="0"/>
                              <a:cs typeface="Times New Roman" panose="02020603050405020304" pitchFamily="18" charset="0"/>
                            </a:rPr>
                          </m:ctrlPr>
                        </m:sSubPr>
                        <m:e>
                          <m:r>
                            <a:rPr lang="en-US" sz="2200" b="0" i="1" smtClean="0">
                              <a:solidFill>
                                <a:schemeClr val="tx1"/>
                              </a:solidFill>
                              <a:latin typeface="Cambria Math" panose="02040503050406030204" pitchFamily="18" charset="0"/>
                              <a:cs typeface="Times New Roman" panose="02020603050405020304" pitchFamily="18" charset="0"/>
                            </a:rPr>
                            <m:t>𝐹</m:t>
                          </m:r>
                        </m:e>
                        <m:sub>
                          <m:r>
                            <a:rPr lang="en-US" sz="2200" b="0" i="1" smtClean="0">
                              <a:solidFill>
                                <a:schemeClr val="tx1"/>
                              </a:solidFill>
                              <a:latin typeface="Cambria Math" panose="02040503050406030204" pitchFamily="18" charset="0"/>
                              <a:cs typeface="Times New Roman" panose="02020603050405020304" pitchFamily="18" charset="0"/>
                            </a:rPr>
                            <m:t>𝑛</m:t>
                          </m:r>
                        </m:sub>
                      </m:sSub>
                      <m:r>
                        <a:rPr lang="en-US" sz="2200" b="0" i="1" smtClean="0">
                          <a:solidFill>
                            <a:schemeClr val="tx1"/>
                          </a:solidFill>
                          <a:latin typeface="Cambria Math" panose="02040503050406030204" pitchFamily="18" charset="0"/>
                          <a:cs typeface="Times New Roman" panose="02020603050405020304" pitchFamily="18" charset="0"/>
                        </a:rPr>
                        <m:t>=</m:t>
                      </m:r>
                      <m:f>
                        <m:fPr>
                          <m:ctrlPr>
                            <a:rPr lang="en-US" sz="2200" b="0" i="1" smtClean="0">
                              <a:solidFill>
                                <a:schemeClr val="tx1"/>
                              </a:solidFill>
                              <a:latin typeface="Cambria Math" panose="02040503050406030204" pitchFamily="18" charset="0"/>
                              <a:cs typeface="Times New Roman" panose="02020603050405020304" pitchFamily="18" charset="0"/>
                            </a:rPr>
                          </m:ctrlPr>
                        </m:fPr>
                        <m:num>
                          <m:r>
                            <a:rPr lang="en-US" sz="2200" b="0" i="1" smtClean="0">
                              <a:solidFill>
                                <a:schemeClr val="tx1"/>
                              </a:solidFill>
                              <a:latin typeface="Cambria Math" panose="02040503050406030204" pitchFamily="18" charset="0"/>
                              <a:cs typeface="Times New Roman" panose="02020603050405020304" pitchFamily="18" charset="0"/>
                            </a:rPr>
                            <m:t>1</m:t>
                          </m:r>
                        </m:num>
                        <m:den>
                          <m:sSup>
                            <m:sSupPr>
                              <m:ctrlPr>
                                <a:rPr lang="en-US" sz="2200" b="0" i="1" smtClean="0">
                                  <a:solidFill>
                                    <a:schemeClr val="tx1"/>
                                  </a:solidFill>
                                  <a:latin typeface="Cambria Math" panose="02040503050406030204" pitchFamily="18" charset="0"/>
                                  <a:cs typeface="Times New Roman" panose="02020603050405020304" pitchFamily="18" charset="0"/>
                                </a:rPr>
                              </m:ctrlPr>
                            </m:sSupPr>
                            <m:e>
                              <m:d>
                                <m:dPr>
                                  <m:ctrlPr>
                                    <a:rPr lang="en-US" sz="2200" b="0" i="1" smtClean="0">
                                      <a:solidFill>
                                        <a:schemeClr val="tx1"/>
                                      </a:solidFill>
                                      <a:latin typeface="Cambria Math" panose="02040503050406030204" pitchFamily="18" charset="0"/>
                                      <a:cs typeface="Times New Roman" panose="02020603050405020304" pitchFamily="18" charset="0"/>
                                    </a:rPr>
                                  </m:ctrlPr>
                                </m:dPr>
                                <m:e>
                                  <m:r>
                                    <a:rPr lang="en-US" sz="2200" b="0" i="1" smtClean="0">
                                      <a:solidFill>
                                        <a:schemeClr val="tx1"/>
                                      </a:solidFill>
                                      <a:latin typeface="Cambria Math" panose="02040503050406030204" pitchFamily="18" charset="0"/>
                                      <a:cs typeface="Times New Roman" panose="02020603050405020304" pitchFamily="18" charset="0"/>
                                    </a:rPr>
                                    <m:t>1+</m:t>
                                  </m:r>
                                  <m:r>
                                    <a:rPr lang="en-US" sz="2200" b="0" i="1" smtClean="0">
                                      <a:solidFill>
                                        <a:schemeClr val="tx1"/>
                                      </a:solidFill>
                                      <a:latin typeface="Cambria Math" panose="02040503050406030204" pitchFamily="18" charset="0"/>
                                      <a:cs typeface="Times New Roman" panose="02020603050405020304" pitchFamily="18" charset="0"/>
                                    </a:rPr>
                                    <m:t>𝑑</m:t>
                                  </m:r>
                                </m:e>
                              </m:d>
                            </m:e>
                            <m:sup>
                              <m:r>
                                <a:rPr lang="en-US" sz="2200" b="0" i="1" smtClean="0">
                                  <a:solidFill>
                                    <a:schemeClr val="tx1"/>
                                  </a:solidFill>
                                  <a:latin typeface="Cambria Math" panose="02040503050406030204" pitchFamily="18" charset="0"/>
                                  <a:cs typeface="Times New Roman" panose="02020603050405020304" pitchFamily="18" charset="0"/>
                                </a:rPr>
                                <m:t>𝑛</m:t>
                              </m:r>
                            </m:sup>
                          </m:sSup>
                        </m:den>
                      </m:f>
                    </m:oMath>
                  </m:oMathPara>
                </a14:m>
                <a:endParaRPr lang="en-US" sz="2200" b="0" dirty="0">
                  <a:solidFill>
                    <a:schemeClr val="tx1"/>
                  </a:solidFill>
                  <a:latin typeface="+mj-lt"/>
                  <a:cs typeface="Times New Roman" panose="02020603050405020304" pitchFamily="18" charset="0"/>
                </a:endParaRPr>
              </a:p>
              <a:p>
                <a:pPr algn="just">
                  <a:spcBef>
                    <a:spcPts val="300"/>
                  </a:spcBef>
                  <a:spcAft>
                    <a:spcPts val="300"/>
                  </a:spcAft>
                  <a:buFont typeface="Arial" panose="020B0604020202020204" pitchFamily="34" charset="0"/>
                  <a:buChar char="•"/>
                </a:pPr>
                <a:r>
                  <a:rPr lang="en-US" sz="2200" dirty="0">
                    <a:solidFill>
                      <a:schemeClr val="tx1"/>
                    </a:solidFill>
                    <a:latin typeface="+mj-lt"/>
                    <a:cs typeface="Times New Roman" panose="02020603050405020304" pitchFamily="18" charset="0"/>
                  </a:rPr>
                  <a:t>A</a:t>
                </a:r>
                <a:r>
                  <a:rPr lang="en-US" sz="2200" b="0" dirty="0">
                    <a:solidFill>
                      <a:schemeClr val="tx1"/>
                    </a:solidFill>
                    <a:latin typeface="+mj-lt"/>
                    <a:cs typeface="Times New Roman" panose="02020603050405020304" pitchFamily="18" charset="0"/>
                  </a:rPr>
                  <a:t> discount rate of 12% and </a:t>
                </a:r>
                <a:r>
                  <a:rPr lang="en-US" sz="2200" b="0" i="1" dirty="0">
                    <a:solidFill>
                      <a:schemeClr val="tx1"/>
                    </a:solidFill>
                    <a:latin typeface="+mj-lt"/>
                    <a:cs typeface="Times New Roman" panose="02020603050405020304" pitchFamily="18" charset="0"/>
                  </a:rPr>
                  <a:t>n = 1</a:t>
                </a:r>
                <a:r>
                  <a:rPr lang="en-US" sz="2200" b="0" dirty="0">
                    <a:solidFill>
                      <a:schemeClr val="tx1"/>
                    </a:solidFill>
                    <a:latin typeface="+mj-lt"/>
                    <a:cs typeface="Times New Roman" panose="02020603050405020304" pitchFamily="18" charset="0"/>
                  </a:rPr>
                  <a:t> gives a present worth factor of 0.893, which implies that $100 one year from today will have the present worth of $89.30. </a:t>
                </a:r>
              </a:p>
              <a:p>
                <a:pPr algn="just">
                  <a:spcBef>
                    <a:spcPts val="300"/>
                  </a:spcBef>
                  <a:spcAft>
                    <a:spcPts val="300"/>
                  </a:spcAft>
                </a:pPr>
                <a:r>
                  <a:rPr lang="en-US" sz="2200" b="0" dirty="0">
                    <a:solidFill>
                      <a:schemeClr val="tx1"/>
                    </a:solidFill>
                    <a:latin typeface="+mj-lt"/>
                    <a:cs typeface="Times New Roman" panose="02020603050405020304" pitchFamily="18" charset="0"/>
                  </a:rPr>
                  <a:t>Similarly, </a:t>
                </a:r>
                <a:r>
                  <a:rPr lang="en-US" sz="2200" b="0" i="1" dirty="0">
                    <a:solidFill>
                      <a:schemeClr val="tx1"/>
                    </a:solidFill>
                    <a:latin typeface="+mj-lt"/>
                    <a:cs typeface="Times New Roman" panose="02020603050405020304" pitchFamily="18" charset="0"/>
                  </a:rPr>
                  <a:t>n = 5 </a:t>
                </a:r>
                <a:r>
                  <a:rPr lang="en-US" sz="2200" b="0" dirty="0">
                    <a:solidFill>
                      <a:schemeClr val="tx1"/>
                    </a:solidFill>
                    <a:latin typeface="+mj-lt"/>
                    <a:cs typeface="Times New Roman" panose="02020603050405020304" pitchFamily="18" charset="0"/>
                  </a:rPr>
                  <a:t>with the same discount rate gives a present worth factor 0.567, and therefore, $100 five years from today have a present worth of $56.70.</a:t>
                </a:r>
              </a:p>
              <a:p>
                <a:pPr marL="0" indent="0" algn="just">
                  <a:spcBef>
                    <a:spcPts val="400"/>
                  </a:spcBef>
                  <a:spcAft>
                    <a:spcPts val="600"/>
                  </a:spcAft>
                  <a:buNone/>
                </a:pPr>
                <a:endParaRPr lang="en-US" sz="1600" dirty="0">
                  <a:solidFill>
                    <a:schemeClr val="tx1"/>
                  </a:solidFill>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110845"/>
                <a:ext cx="8229600" cy="5034193"/>
              </a:xfrm>
              <a:blipFill>
                <a:blip r:embed="rId2"/>
                <a:stretch>
                  <a:fillRect l="-444" t="-847" r="-963" b="-302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latin typeface="+mn-lt"/>
              </a:rPr>
              <a:t>9</a:t>
            </a:fld>
            <a:endParaRPr lang="en-US">
              <a:latin typeface="+mn-lt"/>
            </a:endParaRPr>
          </a:p>
        </p:txBody>
      </p:sp>
      <p:sp>
        <p:nvSpPr>
          <p:cNvPr id="4" name="Title 1">
            <a:extLst>
              <a:ext uri="{FF2B5EF4-FFF2-40B4-BE49-F238E27FC236}">
                <a16:creationId xmlns:a16="http://schemas.microsoft.com/office/drawing/2014/main" id="{F310C3FE-90EC-5DA7-E546-9280D9C2765E}"/>
              </a:ext>
            </a:extLst>
          </p:cNvPr>
          <p:cNvSpPr txBox="1">
            <a:spLocks/>
          </p:cNvSpPr>
          <p:nvPr/>
        </p:nvSpPr>
        <p:spPr bwMode="auto">
          <a:xfrm>
            <a:off x="457200" y="712962"/>
            <a:ext cx="8229600" cy="422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b="1" kern="0" dirty="0">
                <a:solidFill>
                  <a:schemeClr val="tx1"/>
                </a:solidFill>
                <a:latin typeface="+mn-lt"/>
              </a:rPr>
              <a:t>2.4 Time Value of Money</a:t>
            </a:r>
          </a:p>
        </p:txBody>
      </p:sp>
      <p:sp>
        <p:nvSpPr>
          <p:cNvPr id="9" name="Footer Placeholder 4">
            <a:extLst>
              <a:ext uri="{FF2B5EF4-FFF2-40B4-BE49-F238E27FC236}">
                <a16:creationId xmlns:a16="http://schemas.microsoft.com/office/drawing/2014/main" id="{7F4E6B81-1971-E905-BD80-9CB5E0D76FF6}"/>
              </a:ext>
            </a:extLst>
          </p:cNvPr>
          <p:cNvSpPr>
            <a:spLocks noGrp="1"/>
          </p:cNvSpPr>
          <p:nvPr>
            <p:ph type="ftr" sz="quarter" idx="11"/>
          </p:nvPr>
        </p:nvSpPr>
        <p:spPr>
          <a:xfrm>
            <a:off x="7035799" y="6330979"/>
            <a:ext cx="1747253" cy="365125"/>
          </a:xfrm>
          <a:noFill/>
        </p:spPr>
        <p:txBody>
          <a:bodyPr/>
          <a:lstStyle/>
          <a:p>
            <a:r>
              <a:rPr lang="en-US" dirty="0" err="1">
                <a:latin typeface="+mn-lt"/>
                <a:ea typeface="Calibri" panose="020F0502020204030204" pitchFamily="34" charset="0"/>
                <a:cs typeface="Calibri" panose="020F0502020204030204" pitchFamily="34" charset="0"/>
              </a:rPr>
              <a:t>ECpE</a:t>
            </a:r>
            <a:r>
              <a:rPr lang="en-US" dirty="0">
                <a:latin typeface="+mn-lt"/>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787112664"/>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6769</TotalTime>
  <Words>8502</Words>
  <Application>Microsoft Office PowerPoint</Application>
  <PresentationFormat>On-screen Show (4:3)</PresentationFormat>
  <Paragraphs>606</Paragraphs>
  <Slides>78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Univers 65</vt:lpstr>
      <vt:lpstr>Univers 67 CondensedBold</vt:lpstr>
      <vt:lpstr>Arial</vt:lpstr>
      <vt:lpstr>Calibri</vt:lpstr>
      <vt:lpstr>Cambria Math</vt:lpstr>
      <vt:lpstr>Georgia</vt:lpstr>
      <vt:lpstr>Times</vt:lpstr>
      <vt:lpstr>Times New Roman</vt:lpstr>
      <vt:lpstr>PowerPoint</vt:lpstr>
      <vt:lpstr>  Economics of Distribution Systems </vt:lpstr>
      <vt:lpstr>Economics of Distribution Systems</vt:lpstr>
      <vt:lpstr>1. Introduction</vt:lpstr>
      <vt:lpstr>1. Introduction</vt:lpstr>
      <vt:lpstr>2. Basic Concepts</vt:lpstr>
      <vt:lpstr>2. Basic Concepts</vt:lpstr>
      <vt:lpstr>2. Basic Concepts</vt:lpstr>
      <vt:lpstr>2. Basic Concepts</vt:lpstr>
      <vt:lpstr>2. Basic Concepts</vt:lpstr>
      <vt:lpstr>2. Basic Concepts</vt:lpstr>
      <vt:lpstr>2. Basic Concepts</vt:lpstr>
      <vt:lpstr>2. Basic Concepts</vt:lpstr>
      <vt:lpstr>2. Basic Concepts</vt:lpstr>
      <vt:lpstr>2. Basic Concepts</vt:lpstr>
      <vt:lpstr>3. Selection of Devices: Conductors and Transformers</vt:lpstr>
      <vt:lpstr>3. Selection of Devices: Conductors and Transformers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3.1.1  Conductor Economics</vt:lpstr>
      <vt:lpstr>3.1.2 Reach of Feeders</vt:lpstr>
      <vt:lpstr>3.1.2 Reach of Feeders</vt:lpstr>
      <vt:lpstr>3.1.2 Reach of Feeders</vt:lpstr>
      <vt:lpstr>3.1.2 Reach of Feeders</vt:lpstr>
      <vt:lpstr>3.1.2 Reach of Feeders</vt:lpstr>
      <vt:lpstr>3.1.2 Reach of Feeders</vt:lpstr>
      <vt:lpstr>3.1.2 Reach of Feeders</vt:lpstr>
      <vt:lpstr>3.1.2 Reach of Feeders</vt:lpstr>
      <vt:lpstr>3.1.2 Reach of Feeders</vt:lpstr>
      <vt:lpstr>3.1.2 Reach of Feeders</vt:lpstr>
      <vt:lpstr>3.1.2 Reach of Feeders</vt:lpstr>
      <vt:lpstr>3.1.2 Reach of Feeders</vt:lpstr>
      <vt:lpstr>3.1.3 Optimal Selection of Conductors for Feeders</vt:lpstr>
      <vt:lpstr>3.1.3 Optimal Selection of Conductors for Feeders</vt:lpstr>
      <vt:lpstr>3.1.3 Optimal Selection of Conductors for Feeders</vt:lpstr>
      <vt:lpstr>3.1.3 Optimal Selection of Conductors for Feeders</vt:lpstr>
      <vt:lpstr>3.1.3 Optimal Selection of Conductors for Feeders</vt:lpstr>
      <vt:lpstr>3.1.3 Optimal Selection of Conductors for Feeders</vt:lpstr>
      <vt:lpstr>3.1.3 Optimal Selection of Conductors for Feeders</vt:lpstr>
      <vt:lpstr>3.1.3 Optimal Selection of Conductors for Feeders</vt:lpstr>
      <vt:lpstr>3.1.4 Example</vt:lpstr>
      <vt:lpstr>3.1.4 Example</vt:lpstr>
      <vt:lpstr>3.1.4 Example</vt:lpstr>
      <vt:lpstr>3.1.4 Example</vt:lpstr>
      <vt:lpstr>3.2 Economic Evaluation of Transformers</vt:lpstr>
      <vt:lpstr>3.2 Economic Evaluation of Transformers</vt:lpstr>
      <vt:lpstr>3.2 Economic Evaluation of Transformers</vt:lpstr>
      <vt:lpstr>3.2 Economic Evaluation of Transformers</vt:lpstr>
      <vt:lpstr>3.2 Economic Evaluation of Transformers</vt:lpstr>
      <vt:lpstr>4. Tariffs and Pricing</vt:lpstr>
      <vt:lpstr>4. Tariffs and Pricing</vt:lpstr>
      <vt:lpstr>4.1 Electricity Rates</vt:lpstr>
      <vt:lpstr>4.1 Electricity Rates</vt:lpstr>
      <vt:lpstr>4.1 Electricity Rates</vt:lpstr>
      <vt:lpstr>4.1 Electricity Rates</vt:lpstr>
      <vt:lpstr>4.1 Electricity Rates</vt:lpstr>
      <vt:lpstr>4.1 Electricity Rates</vt:lpstr>
      <vt:lpstr>4.1 Electricity Rates</vt:lpstr>
      <vt:lpstr>4.1 Electricity Rates</vt:lpstr>
      <vt:lpstr>4.1 Electricity Rates</vt:lpstr>
      <vt:lpstr>4.1 Electricity Rates</vt:lpstr>
      <vt:lpstr>4.1 Electricity Rates</vt:lpstr>
      <vt:lpstr>4.1 Electricity Rates</vt:lpstr>
      <vt:lpstr>4.1 Electricity Rates</vt:lpstr>
      <vt:lpstr>4.2 Understanding Electricity Bills</vt:lpstr>
      <vt:lpstr>4.2 Understanding Electricity Bills</vt:lpstr>
      <vt:lpstr>4.2 Understanding Electricity Bills</vt:lpstr>
      <vt:lpstr>4. Tariffs and Pricing</vt:lpstr>
      <vt:lpstr>4. Tariffs and Pricing</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c:title>
  <dc:creator>Tiwari, Prashant [E CPE]</dc:creator>
  <cp:lastModifiedBy>Zheng, Junyuan [E CPE]</cp:lastModifiedBy>
  <cp:revision>38</cp:revision>
  <dcterms:created xsi:type="dcterms:W3CDTF">2022-12-20T23:57:39Z</dcterms:created>
  <dcterms:modified xsi:type="dcterms:W3CDTF">2025-10-13T03:29:11Z</dcterms:modified>
</cp:coreProperties>
</file>